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7" r:id="rId5"/>
    <p:sldId id="266" r:id="rId6"/>
    <p:sldId id="269" r:id="rId7"/>
    <p:sldId id="270" r:id="rId8"/>
    <p:sldId id="271" r:id="rId9"/>
    <p:sldId id="273" r:id="rId10"/>
    <p:sldId id="272" r:id="rId11"/>
    <p:sldId id="274" r:id="rId12"/>
    <p:sldId id="275" r:id="rId13"/>
    <p:sldId id="276" r:id="rId14"/>
    <p:sldId id="277" r:id="rId15"/>
    <p:sldId id="278" r:id="rId16"/>
    <p:sldId id="279" r:id="rId17"/>
    <p:sldId id="280" r:id="rId18"/>
    <p:sldId id="281" r:id="rId19"/>
    <p:sldId id="259" r:id="rId20"/>
    <p:sldId id="260" r:id="rId21"/>
    <p:sldId id="261" r:id="rId22"/>
    <p:sldId id="262" r:id="rId23"/>
    <p:sldId id="268" r:id="rId24"/>
    <p:sldId id="265" r:id="rId25"/>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Gordita" panose="020B0604020202020204" charset="0"/>
      <p:regular r:id="rId30"/>
    </p:embeddedFont>
    <p:embeddedFont>
      <p:font typeface="Gordita Bold" panose="020B0604020202020204" charset="0"/>
      <p:regular r:id="rId31"/>
    </p:embeddedFont>
    <p:embeddedFont>
      <p:font typeface="Poppins" panose="020B0604020202020204" charset="0"/>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jpeg"/><Relationship Id="rId4" Type="http://schemas.openxmlformats.org/officeDocument/2006/relationships/image" Target="../media/image3.svg"/><Relationship Id="rId9" Type="http://schemas.openxmlformats.org/officeDocument/2006/relationships/image" Target="../media/image8.jpe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9.png"/><Relationship Id="rId3" Type="http://schemas.openxmlformats.org/officeDocument/2006/relationships/image" Target="../media/image15.png"/><Relationship Id="rId7" Type="http://schemas.openxmlformats.org/officeDocument/2006/relationships/image" Target="../media/image6.png"/><Relationship Id="rId12"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1.svg"/><Relationship Id="rId5" Type="http://schemas.openxmlformats.org/officeDocument/2006/relationships/image" Target="../media/image18.png"/><Relationship Id="rId10" Type="http://schemas.openxmlformats.org/officeDocument/2006/relationships/image" Target="../media/image10.png"/><Relationship Id="rId4" Type="http://schemas.openxmlformats.org/officeDocument/2006/relationships/image" Target="../media/image16.svg"/><Relationship Id="rId9" Type="http://schemas.openxmlformats.org/officeDocument/2006/relationships/image" Target="../media/image20.jpe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31.png"/><Relationship Id="rId3" Type="http://schemas.openxmlformats.org/officeDocument/2006/relationships/image" Target="../media/image15.png"/><Relationship Id="rId7" Type="http://schemas.openxmlformats.org/officeDocument/2006/relationships/image" Target="../media/image6.png"/><Relationship Id="rId12"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1.svg"/><Relationship Id="rId5" Type="http://schemas.openxmlformats.org/officeDocument/2006/relationships/image" Target="../media/image18.png"/><Relationship Id="rId10" Type="http://schemas.openxmlformats.org/officeDocument/2006/relationships/image" Target="../media/image10.png"/><Relationship Id="rId4" Type="http://schemas.openxmlformats.org/officeDocument/2006/relationships/image" Target="../media/image16.svg"/><Relationship Id="rId9" Type="http://schemas.openxmlformats.org/officeDocument/2006/relationships/image" Target="../media/image20.jpe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33.png"/><Relationship Id="rId3" Type="http://schemas.openxmlformats.org/officeDocument/2006/relationships/image" Target="../media/image15.png"/><Relationship Id="rId7" Type="http://schemas.openxmlformats.org/officeDocument/2006/relationships/image" Target="../media/image6.png"/><Relationship Id="rId12"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1.svg"/><Relationship Id="rId5" Type="http://schemas.openxmlformats.org/officeDocument/2006/relationships/image" Target="../media/image18.png"/><Relationship Id="rId10" Type="http://schemas.openxmlformats.org/officeDocument/2006/relationships/image" Target="../media/image10.png"/><Relationship Id="rId4" Type="http://schemas.openxmlformats.org/officeDocument/2006/relationships/image" Target="../media/image16.svg"/><Relationship Id="rId9" Type="http://schemas.openxmlformats.org/officeDocument/2006/relationships/image" Target="../media/image20.jpe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35.png"/><Relationship Id="rId3" Type="http://schemas.openxmlformats.org/officeDocument/2006/relationships/image" Target="../media/image15.png"/><Relationship Id="rId7" Type="http://schemas.openxmlformats.org/officeDocument/2006/relationships/image" Target="../media/image6.png"/><Relationship Id="rId12"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1.svg"/><Relationship Id="rId5" Type="http://schemas.openxmlformats.org/officeDocument/2006/relationships/image" Target="../media/image18.png"/><Relationship Id="rId10" Type="http://schemas.openxmlformats.org/officeDocument/2006/relationships/image" Target="../media/image10.png"/><Relationship Id="rId4" Type="http://schemas.openxmlformats.org/officeDocument/2006/relationships/image" Target="../media/image16.svg"/><Relationship Id="rId9" Type="http://schemas.openxmlformats.org/officeDocument/2006/relationships/image" Target="../media/image20.jpeg"/></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37.png"/><Relationship Id="rId3" Type="http://schemas.openxmlformats.org/officeDocument/2006/relationships/image" Target="../media/image15.png"/><Relationship Id="rId7" Type="http://schemas.openxmlformats.org/officeDocument/2006/relationships/image" Target="../media/image6.png"/><Relationship Id="rId12"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1.svg"/><Relationship Id="rId5" Type="http://schemas.openxmlformats.org/officeDocument/2006/relationships/image" Target="../media/image18.png"/><Relationship Id="rId10" Type="http://schemas.openxmlformats.org/officeDocument/2006/relationships/image" Target="../media/image10.png"/><Relationship Id="rId4" Type="http://schemas.openxmlformats.org/officeDocument/2006/relationships/image" Target="../media/image16.svg"/><Relationship Id="rId9" Type="http://schemas.openxmlformats.org/officeDocument/2006/relationships/image" Target="../media/image20.jpeg"/></Relationships>
</file>

<file path=ppt/slides/_rels/slide1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39.png"/><Relationship Id="rId3" Type="http://schemas.openxmlformats.org/officeDocument/2006/relationships/image" Target="../media/image15.png"/><Relationship Id="rId7" Type="http://schemas.openxmlformats.org/officeDocument/2006/relationships/image" Target="../media/image6.png"/><Relationship Id="rId12"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1.svg"/><Relationship Id="rId5" Type="http://schemas.openxmlformats.org/officeDocument/2006/relationships/image" Target="../media/image18.png"/><Relationship Id="rId10" Type="http://schemas.openxmlformats.org/officeDocument/2006/relationships/image" Target="../media/image10.png"/><Relationship Id="rId4" Type="http://schemas.openxmlformats.org/officeDocument/2006/relationships/image" Target="../media/image16.svg"/><Relationship Id="rId9" Type="http://schemas.openxmlformats.org/officeDocument/2006/relationships/image" Target="../media/image20.jpe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41.png"/><Relationship Id="rId3" Type="http://schemas.openxmlformats.org/officeDocument/2006/relationships/image" Target="../media/image15.png"/><Relationship Id="rId7" Type="http://schemas.openxmlformats.org/officeDocument/2006/relationships/image" Target="../media/image6.png"/><Relationship Id="rId12"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1.svg"/><Relationship Id="rId5" Type="http://schemas.openxmlformats.org/officeDocument/2006/relationships/image" Target="../media/image18.png"/><Relationship Id="rId10" Type="http://schemas.openxmlformats.org/officeDocument/2006/relationships/image" Target="../media/image10.png"/><Relationship Id="rId4" Type="http://schemas.openxmlformats.org/officeDocument/2006/relationships/image" Target="../media/image16.svg"/><Relationship Id="rId9" Type="http://schemas.openxmlformats.org/officeDocument/2006/relationships/image" Target="../media/image20.jpeg"/></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43.png"/><Relationship Id="rId3" Type="http://schemas.openxmlformats.org/officeDocument/2006/relationships/image" Target="../media/image15.png"/><Relationship Id="rId7" Type="http://schemas.openxmlformats.org/officeDocument/2006/relationships/image" Target="../media/image6.png"/><Relationship Id="rId12"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1.svg"/><Relationship Id="rId5" Type="http://schemas.openxmlformats.org/officeDocument/2006/relationships/image" Target="../media/image18.png"/><Relationship Id="rId10" Type="http://schemas.openxmlformats.org/officeDocument/2006/relationships/image" Target="../media/image10.png"/><Relationship Id="rId4" Type="http://schemas.openxmlformats.org/officeDocument/2006/relationships/image" Target="../media/image16.svg"/><Relationship Id="rId9" Type="http://schemas.openxmlformats.org/officeDocument/2006/relationships/image" Target="../media/image20.jpe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45.png"/><Relationship Id="rId3" Type="http://schemas.openxmlformats.org/officeDocument/2006/relationships/image" Target="../media/image15.png"/><Relationship Id="rId7" Type="http://schemas.openxmlformats.org/officeDocument/2006/relationships/image" Target="../media/image6.png"/><Relationship Id="rId12"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1.svg"/><Relationship Id="rId5" Type="http://schemas.openxmlformats.org/officeDocument/2006/relationships/image" Target="../media/image18.png"/><Relationship Id="rId10" Type="http://schemas.openxmlformats.org/officeDocument/2006/relationships/image" Target="../media/image10.png"/><Relationship Id="rId4" Type="http://schemas.openxmlformats.org/officeDocument/2006/relationships/image" Target="../media/image16.svg"/><Relationship Id="rId9"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7.jpeg"/><Relationship Id="rId4"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16.sv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1.sv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2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5.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1.svg"/><Relationship Id="rId5" Type="http://schemas.openxmlformats.org/officeDocument/2006/relationships/image" Target="../media/image18.png"/><Relationship Id="rId10" Type="http://schemas.openxmlformats.org/officeDocument/2006/relationships/image" Target="../media/image10.png"/><Relationship Id="rId4" Type="http://schemas.openxmlformats.org/officeDocument/2006/relationships/image" Target="../media/image16.svg"/><Relationship Id="rId9" Type="http://schemas.openxmlformats.org/officeDocument/2006/relationships/image" Target="../media/image20.jpeg"/></Relationships>
</file>

<file path=ppt/slides/_rels/slide2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53.jpeg"/><Relationship Id="rId4" Type="http://schemas.openxmlformats.org/officeDocument/2006/relationships/image" Target="../media/image3.svg"/><Relationship Id="rId9" Type="http://schemas.openxmlformats.org/officeDocument/2006/relationships/image" Target="../media/image52.jpeg"/><Relationship Id="rId14"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5.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1.svg"/><Relationship Id="rId5" Type="http://schemas.openxmlformats.org/officeDocument/2006/relationships/image" Target="../media/image18.png"/><Relationship Id="rId10" Type="http://schemas.openxmlformats.org/officeDocument/2006/relationships/image" Target="../media/image10.png"/><Relationship Id="rId4" Type="http://schemas.openxmlformats.org/officeDocument/2006/relationships/image" Target="../media/image16.svg"/><Relationship Id="rId9" Type="http://schemas.openxmlformats.org/officeDocument/2006/relationships/image" Target="../media/image20.jpe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5.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1.svg"/><Relationship Id="rId5" Type="http://schemas.openxmlformats.org/officeDocument/2006/relationships/image" Target="../media/image18.png"/><Relationship Id="rId10" Type="http://schemas.openxmlformats.org/officeDocument/2006/relationships/image" Target="../media/image10.png"/><Relationship Id="rId4" Type="http://schemas.openxmlformats.org/officeDocument/2006/relationships/image" Target="../media/image16.svg"/><Relationship Id="rId9" Type="http://schemas.openxmlformats.org/officeDocument/2006/relationships/image" Target="../media/image20.jpe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5.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1.svg"/><Relationship Id="rId5" Type="http://schemas.openxmlformats.org/officeDocument/2006/relationships/image" Target="../media/image18.png"/><Relationship Id="rId10" Type="http://schemas.openxmlformats.org/officeDocument/2006/relationships/image" Target="../media/image10.png"/><Relationship Id="rId4" Type="http://schemas.openxmlformats.org/officeDocument/2006/relationships/image" Target="../media/image16.svg"/><Relationship Id="rId9" Type="http://schemas.openxmlformats.org/officeDocument/2006/relationships/image" Target="../media/image20.jpe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6.png"/><Relationship Id="rId12"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1.svg"/><Relationship Id="rId5" Type="http://schemas.openxmlformats.org/officeDocument/2006/relationships/image" Target="../media/image18.png"/><Relationship Id="rId10" Type="http://schemas.openxmlformats.org/officeDocument/2006/relationships/image" Target="../media/image10.png"/><Relationship Id="rId4" Type="http://schemas.openxmlformats.org/officeDocument/2006/relationships/image" Target="../media/image16.svg"/><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5.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11.svg"/><Relationship Id="rId4" Type="http://schemas.openxmlformats.org/officeDocument/2006/relationships/image" Target="../media/image16.sv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5.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5.png"/><Relationship Id="rId4" Type="http://schemas.openxmlformats.org/officeDocument/2006/relationships/image" Target="../media/image16.sv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5.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7.png"/><Relationship Id="rId4" Type="http://schemas.openxmlformats.org/officeDocument/2006/relationships/image" Target="../media/image16.sv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9181" y="-1314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txBody>
          <a:bodyPr/>
          <a:lstStyle/>
          <a:p>
            <a:endParaRPr lang="en-US" dirty="0"/>
          </a:p>
        </p:txBody>
      </p:sp>
      <p:sp>
        <p:nvSpPr>
          <p:cNvPr id="3" name="Freeform 3"/>
          <p:cNvSpPr/>
          <p:nvPr/>
        </p:nvSpPr>
        <p:spPr>
          <a:xfrm>
            <a:off x="8486185" y="-836932"/>
            <a:ext cx="10118808" cy="12589497"/>
          </a:xfrm>
          <a:custGeom>
            <a:avLst/>
            <a:gdLst/>
            <a:ahLst/>
            <a:cxnLst/>
            <a:rect l="l" t="t" r="r" b="b"/>
            <a:pathLst>
              <a:path w="10118808" h="12589497">
                <a:moveTo>
                  <a:pt x="0" y="0"/>
                </a:moveTo>
                <a:lnTo>
                  <a:pt x="10118808" y="0"/>
                </a:lnTo>
                <a:lnTo>
                  <a:pt x="10118808" y="12589497"/>
                </a:lnTo>
                <a:lnTo>
                  <a:pt x="0" y="12589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1729343" y="0"/>
            <a:ext cx="6558657" cy="6558657"/>
          </a:xfrm>
          <a:custGeom>
            <a:avLst/>
            <a:gdLst/>
            <a:ahLst/>
            <a:cxnLst/>
            <a:rect l="l" t="t" r="r" b="b"/>
            <a:pathLst>
              <a:path w="6558657" h="6558657">
                <a:moveTo>
                  <a:pt x="6558657" y="0"/>
                </a:moveTo>
                <a:lnTo>
                  <a:pt x="0" y="0"/>
                </a:lnTo>
                <a:lnTo>
                  <a:pt x="0" y="6558657"/>
                </a:lnTo>
                <a:lnTo>
                  <a:pt x="6558657" y="6558657"/>
                </a:lnTo>
                <a:lnTo>
                  <a:pt x="6558657"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6119103" y="5457817"/>
            <a:ext cx="3086100" cy="3436327"/>
            <a:chOff x="0" y="0"/>
            <a:chExt cx="812800" cy="905041"/>
          </a:xfrm>
        </p:grpSpPr>
        <p:sp>
          <p:nvSpPr>
            <p:cNvPr id="6" name="Freeform 6"/>
            <p:cNvSpPr/>
            <p:nvPr/>
          </p:nvSpPr>
          <p:spPr>
            <a:xfrm>
              <a:off x="0" y="0"/>
              <a:ext cx="812800" cy="905041"/>
            </a:xfrm>
            <a:custGeom>
              <a:avLst/>
              <a:gdLst/>
              <a:ahLst/>
              <a:cxnLst/>
              <a:rect l="l" t="t" r="r" b="b"/>
              <a:pathLst>
                <a:path w="812800" h="905041">
                  <a:moveTo>
                    <a:pt x="127941" y="0"/>
                  </a:moveTo>
                  <a:lnTo>
                    <a:pt x="684859" y="0"/>
                  </a:lnTo>
                  <a:cubicBezTo>
                    <a:pt x="718791" y="0"/>
                    <a:pt x="751333" y="13479"/>
                    <a:pt x="775327" y="37473"/>
                  </a:cubicBezTo>
                  <a:cubicBezTo>
                    <a:pt x="799321" y="61467"/>
                    <a:pt x="812800" y="94009"/>
                    <a:pt x="812800" y="127941"/>
                  </a:cubicBezTo>
                  <a:lnTo>
                    <a:pt x="812800" y="777100"/>
                  </a:lnTo>
                  <a:cubicBezTo>
                    <a:pt x="812800" y="811032"/>
                    <a:pt x="799321" y="843574"/>
                    <a:pt x="775327" y="867568"/>
                  </a:cubicBezTo>
                  <a:cubicBezTo>
                    <a:pt x="751333" y="891561"/>
                    <a:pt x="718791" y="905041"/>
                    <a:pt x="684859" y="905041"/>
                  </a:cubicBezTo>
                  <a:lnTo>
                    <a:pt x="127941" y="905041"/>
                  </a:lnTo>
                  <a:cubicBezTo>
                    <a:pt x="94009" y="905041"/>
                    <a:pt x="61467" y="891561"/>
                    <a:pt x="37473" y="867568"/>
                  </a:cubicBezTo>
                  <a:cubicBezTo>
                    <a:pt x="13479" y="843574"/>
                    <a:pt x="0" y="811032"/>
                    <a:pt x="0" y="777100"/>
                  </a:cubicBezTo>
                  <a:lnTo>
                    <a:pt x="0" y="127941"/>
                  </a:lnTo>
                  <a:cubicBezTo>
                    <a:pt x="0" y="94009"/>
                    <a:pt x="13479" y="61467"/>
                    <a:pt x="37473" y="37473"/>
                  </a:cubicBezTo>
                  <a:cubicBezTo>
                    <a:pt x="61467" y="13479"/>
                    <a:pt x="94009" y="0"/>
                    <a:pt x="127941" y="0"/>
                  </a:cubicBezTo>
                  <a:close/>
                </a:path>
              </a:pathLst>
            </a:custGeom>
            <a:solidFill>
              <a:srgbClr val="0665BE"/>
            </a:solidFill>
          </p:spPr>
        </p:sp>
        <p:sp>
          <p:nvSpPr>
            <p:cNvPr id="7" name="TextBox 7"/>
            <p:cNvSpPr txBox="1"/>
            <p:nvPr/>
          </p:nvSpPr>
          <p:spPr>
            <a:xfrm>
              <a:off x="0" y="-47625"/>
              <a:ext cx="812800" cy="952666"/>
            </a:xfrm>
            <a:prstGeom prst="rect">
              <a:avLst/>
            </a:prstGeom>
          </p:spPr>
          <p:txBody>
            <a:bodyPr lIns="50800" tIns="50800" rIns="50800" bIns="50800" rtlCol="0" anchor="ctr"/>
            <a:lstStyle/>
            <a:p>
              <a:pPr algn="ctr">
                <a:lnSpc>
                  <a:spcPts val="3678"/>
                </a:lnSpc>
              </a:pPr>
              <a:endParaRPr/>
            </a:p>
          </p:txBody>
        </p:sp>
      </p:grpSp>
      <p:sp>
        <p:nvSpPr>
          <p:cNvPr id="8" name="Freeform 8"/>
          <p:cNvSpPr/>
          <p:nvPr/>
        </p:nvSpPr>
        <p:spPr>
          <a:xfrm>
            <a:off x="11856974" y="1222452"/>
            <a:ext cx="5552623" cy="4698907"/>
          </a:xfrm>
          <a:custGeom>
            <a:avLst/>
            <a:gdLst/>
            <a:ahLst/>
            <a:cxnLst/>
            <a:rect l="l" t="t" r="r" b="b"/>
            <a:pathLst>
              <a:path w="5552623" h="4698907">
                <a:moveTo>
                  <a:pt x="0" y="0"/>
                </a:moveTo>
                <a:lnTo>
                  <a:pt x="5552623" y="0"/>
                </a:lnTo>
                <a:lnTo>
                  <a:pt x="5552623" y="4698907"/>
                </a:lnTo>
                <a:lnTo>
                  <a:pt x="0" y="4698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10612043" y="3366506"/>
            <a:ext cx="7050110" cy="6049521"/>
            <a:chOff x="0" y="0"/>
            <a:chExt cx="6269228" cy="5379466"/>
          </a:xfrm>
        </p:grpSpPr>
        <p:sp>
          <p:nvSpPr>
            <p:cNvPr id="10" name="Freeform 10"/>
            <p:cNvSpPr/>
            <p:nvPr/>
          </p:nvSpPr>
          <p:spPr>
            <a:xfrm>
              <a:off x="-37338" y="-26924"/>
              <a:ext cx="6306566" cy="5406390"/>
            </a:xfrm>
            <a:custGeom>
              <a:avLst/>
              <a:gdLst/>
              <a:ahLst/>
              <a:cxnLst/>
              <a:rect l="l" t="t" r="r" b="b"/>
              <a:pathLst>
                <a:path w="6306566" h="5406390">
                  <a:moveTo>
                    <a:pt x="6014466" y="5406390"/>
                  </a:moveTo>
                  <a:cubicBezTo>
                    <a:pt x="6175121" y="5406390"/>
                    <a:pt x="6306566" y="5274945"/>
                    <a:pt x="6306566" y="5114290"/>
                  </a:cubicBezTo>
                  <a:lnTo>
                    <a:pt x="6306566" y="264922"/>
                  </a:lnTo>
                  <a:cubicBezTo>
                    <a:pt x="6306566" y="104267"/>
                    <a:pt x="6177915" y="0"/>
                    <a:pt x="6020816" y="33147"/>
                  </a:cubicBezTo>
                  <a:lnTo>
                    <a:pt x="242316" y="1251966"/>
                  </a:lnTo>
                  <a:cubicBezTo>
                    <a:pt x="85090" y="1285113"/>
                    <a:pt x="0" y="1436243"/>
                    <a:pt x="53213" y="1587881"/>
                  </a:cubicBezTo>
                  <a:lnTo>
                    <a:pt x="1295781" y="5130673"/>
                  </a:lnTo>
                  <a:cubicBezTo>
                    <a:pt x="1348994" y="5282311"/>
                    <a:pt x="1523873" y="5406263"/>
                    <a:pt x="1684528" y="5406263"/>
                  </a:cubicBezTo>
                  <a:lnTo>
                    <a:pt x="6014466" y="5406390"/>
                  </a:lnTo>
                  <a:close/>
                </a:path>
              </a:pathLst>
            </a:custGeom>
            <a:blipFill>
              <a:blip r:embed="rId9"/>
              <a:stretch>
                <a:fillRect l="-10443" r="-18105"/>
              </a:stretch>
            </a:blipFill>
            <a:ln w="152400" cap="sq">
              <a:solidFill>
                <a:srgbClr val="FFFFFF"/>
              </a:solidFill>
              <a:prstDash val="solid"/>
              <a:miter/>
            </a:ln>
          </p:spPr>
        </p:sp>
      </p:grpSp>
      <p:sp>
        <p:nvSpPr>
          <p:cNvPr id="11" name="TextBox 11"/>
          <p:cNvSpPr txBox="1"/>
          <p:nvPr/>
        </p:nvSpPr>
        <p:spPr>
          <a:xfrm>
            <a:off x="759342" y="3047898"/>
            <a:ext cx="8750522" cy="2769989"/>
          </a:xfrm>
          <a:prstGeom prst="rect">
            <a:avLst/>
          </a:prstGeom>
        </p:spPr>
        <p:txBody>
          <a:bodyPr lIns="0" tIns="0" rIns="0" bIns="0" rtlCol="0" anchor="t">
            <a:spAutoFit/>
          </a:bodyPr>
          <a:lstStyle/>
          <a:p>
            <a:r>
              <a:rPr lang="en-US" sz="6000" b="1" dirty="0">
                <a:solidFill>
                  <a:srgbClr val="CC6600"/>
                </a:solidFill>
              </a:rPr>
              <a:t>CHRONIC DISEASE MANAGEMENT AND EARLY INTERVENTION SYSTEMS </a:t>
            </a:r>
            <a:endParaRPr lang="en-US" sz="6600" b="1" dirty="0">
              <a:solidFill>
                <a:srgbClr val="CC6600"/>
              </a:solidFill>
              <a:latin typeface="Gordita Bold"/>
              <a:ea typeface="Gordita Bold"/>
              <a:cs typeface="Gordita Bold"/>
              <a:sym typeface="Gordita Bold"/>
            </a:endParaRPr>
          </a:p>
        </p:txBody>
      </p:sp>
      <p:grpSp>
        <p:nvGrpSpPr>
          <p:cNvPr id="12" name="Group 12"/>
          <p:cNvGrpSpPr/>
          <p:nvPr/>
        </p:nvGrpSpPr>
        <p:grpSpPr>
          <a:xfrm>
            <a:off x="9623867" y="2109792"/>
            <a:ext cx="5853420" cy="585342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t="-11831" b="-37981"/>
              </a:stretch>
            </a:blipFill>
            <a:ln w="171450" cap="sq">
              <a:solidFill>
                <a:srgbClr val="FFFFFF"/>
              </a:solidFill>
              <a:prstDash val="solid"/>
              <a:miter/>
            </a:ln>
          </p:spPr>
        </p:sp>
      </p:grpSp>
      <p:grpSp>
        <p:nvGrpSpPr>
          <p:cNvPr id="14" name="Group 14"/>
          <p:cNvGrpSpPr/>
          <p:nvPr/>
        </p:nvGrpSpPr>
        <p:grpSpPr>
          <a:xfrm>
            <a:off x="9091125" y="4793267"/>
            <a:ext cx="1376194" cy="137619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w="104775" cap="sq">
              <a:solidFill>
                <a:srgbClr val="FFFFFF"/>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9447275" y="5133775"/>
            <a:ext cx="663895" cy="695178"/>
          </a:xfrm>
          <a:custGeom>
            <a:avLst/>
            <a:gdLst/>
            <a:ahLst/>
            <a:cxnLst/>
            <a:rect l="l" t="t" r="r" b="b"/>
            <a:pathLst>
              <a:path w="663895" h="695178">
                <a:moveTo>
                  <a:pt x="0" y="0"/>
                </a:moveTo>
                <a:lnTo>
                  <a:pt x="663895" y="0"/>
                </a:lnTo>
                <a:lnTo>
                  <a:pt x="663895" y="695178"/>
                </a:lnTo>
                <a:lnTo>
                  <a:pt x="0" y="6951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a:off x="16680701" y="2024620"/>
            <a:ext cx="512537" cy="536688"/>
          </a:xfrm>
          <a:custGeom>
            <a:avLst/>
            <a:gdLst/>
            <a:ahLst/>
            <a:cxnLst/>
            <a:rect l="l" t="t" r="r" b="b"/>
            <a:pathLst>
              <a:path w="512537" h="536688">
                <a:moveTo>
                  <a:pt x="0" y="0"/>
                </a:moveTo>
                <a:lnTo>
                  <a:pt x="512537" y="0"/>
                </a:lnTo>
                <a:lnTo>
                  <a:pt x="512537" y="536687"/>
                </a:lnTo>
                <a:lnTo>
                  <a:pt x="0" y="53668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9" name="Group 19"/>
          <p:cNvGrpSpPr/>
          <p:nvPr/>
        </p:nvGrpSpPr>
        <p:grpSpPr>
          <a:xfrm>
            <a:off x="9162237" y="7222692"/>
            <a:ext cx="285038" cy="28503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2" name="TextBox 22"/>
          <p:cNvSpPr txBox="1"/>
          <p:nvPr/>
        </p:nvSpPr>
        <p:spPr>
          <a:xfrm>
            <a:off x="807772" y="5796369"/>
            <a:ext cx="6445498" cy="405765"/>
          </a:xfrm>
          <a:prstGeom prst="rect">
            <a:avLst/>
          </a:prstGeom>
        </p:spPr>
        <p:txBody>
          <a:bodyPr lIns="0" tIns="0" rIns="0" bIns="0" rtlCol="0" anchor="t">
            <a:spAutoFit/>
          </a:bodyPr>
          <a:lstStyle/>
          <a:p>
            <a:pPr algn="l">
              <a:lnSpc>
                <a:spcPts val="3359"/>
              </a:lnSpc>
              <a:spcBef>
                <a:spcPct val="0"/>
              </a:spcBef>
            </a:pPr>
            <a:r>
              <a:rPr lang="en-US" sz="2400" b="1" dirty="0">
                <a:solidFill>
                  <a:srgbClr val="0665BE"/>
                </a:solidFill>
                <a:latin typeface="Gordita Bold"/>
                <a:ea typeface="Gordita Bold"/>
                <a:cs typeface="Gordita Bold"/>
                <a:sym typeface="Gordita Bold"/>
              </a:rPr>
              <a:t>Internship Presentation</a:t>
            </a:r>
          </a:p>
        </p:txBody>
      </p:sp>
      <p:sp>
        <p:nvSpPr>
          <p:cNvPr id="23" name="TextBox 23"/>
          <p:cNvSpPr txBox="1"/>
          <p:nvPr/>
        </p:nvSpPr>
        <p:spPr>
          <a:xfrm>
            <a:off x="1066788" y="7849802"/>
            <a:ext cx="2980438" cy="405765"/>
          </a:xfrm>
          <a:prstGeom prst="rect">
            <a:avLst/>
          </a:prstGeom>
        </p:spPr>
        <p:txBody>
          <a:bodyPr lIns="0" tIns="0" rIns="0" bIns="0" rtlCol="0" anchor="t">
            <a:spAutoFit/>
          </a:bodyPr>
          <a:lstStyle/>
          <a:p>
            <a:pPr algn="l">
              <a:lnSpc>
                <a:spcPts val="3359"/>
              </a:lnSpc>
              <a:spcBef>
                <a:spcPct val="0"/>
              </a:spcBef>
            </a:pPr>
            <a:r>
              <a:rPr lang="en-US" sz="2400">
                <a:solidFill>
                  <a:srgbClr val="0665BE"/>
                </a:solidFill>
                <a:latin typeface="Gordita"/>
                <a:ea typeface="Gordita"/>
                <a:cs typeface="Gordita"/>
                <a:sym typeface="Gordita"/>
              </a:rPr>
              <a:t>Presented By:</a:t>
            </a:r>
          </a:p>
        </p:txBody>
      </p:sp>
      <p:sp>
        <p:nvSpPr>
          <p:cNvPr id="24" name="TextBox 24"/>
          <p:cNvSpPr txBox="1"/>
          <p:nvPr/>
        </p:nvSpPr>
        <p:spPr>
          <a:xfrm>
            <a:off x="3415711" y="7849802"/>
            <a:ext cx="6031564" cy="1709186"/>
          </a:xfrm>
          <a:prstGeom prst="rect">
            <a:avLst/>
          </a:prstGeom>
        </p:spPr>
        <p:txBody>
          <a:bodyPr wrap="square" lIns="0" tIns="0" rIns="0" bIns="0" rtlCol="0" anchor="t">
            <a:spAutoFit/>
          </a:bodyPr>
          <a:lstStyle/>
          <a:p>
            <a:pPr algn="l">
              <a:lnSpc>
                <a:spcPts val="3359"/>
              </a:lnSpc>
              <a:spcBef>
                <a:spcPct val="0"/>
              </a:spcBef>
            </a:pPr>
            <a:r>
              <a:rPr lang="en-US" sz="2400" b="1" dirty="0">
                <a:solidFill>
                  <a:srgbClr val="B06E10"/>
                </a:solidFill>
                <a:latin typeface="Gordita Bold"/>
                <a:ea typeface="Gordita Bold"/>
                <a:cs typeface="Gordita Bold"/>
                <a:sym typeface="Gordita Bold"/>
              </a:rPr>
              <a:t>Group 21</a:t>
            </a:r>
          </a:p>
          <a:p>
            <a:pPr algn="l">
              <a:lnSpc>
                <a:spcPts val="3359"/>
              </a:lnSpc>
              <a:spcBef>
                <a:spcPct val="0"/>
              </a:spcBef>
            </a:pPr>
            <a:r>
              <a:rPr lang="en-US" sz="2400" b="1" dirty="0">
                <a:solidFill>
                  <a:srgbClr val="B06E10"/>
                </a:solidFill>
                <a:latin typeface="Gordita Bold"/>
                <a:ea typeface="Gordita Bold"/>
                <a:cs typeface="Gordita Bold"/>
                <a:sym typeface="Gordita Bold"/>
              </a:rPr>
              <a:t>Babatunde Matthew OLADOYINBO</a:t>
            </a:r>
          </a:p>
          <a:p>
            <a:pPr algn="l">
              <a:lnSpc>
                <a:spcPts val="3359"/>
              </a:lnSpc>
              <a:spcBef>
                <a:spcPct val="0"/>
              </a:spcBef>
            </a:pPr>
            <a:r>
              <a:rPr lang="en-US" sz="2400" b="1" dirty="0">
                <a:solidFill>
                  <a:srgbClr val="B06E10"/>
                </a:solidFill>
                <a:latin typeface="Gordita Bold"/>
                <a:ea typeface="Gordita Bold"/>
                <a:cs typeface="Gordita Bold"/>
                <a:sym typeface="Gordita Bold"/>
              </a:rPr>
              <a:t>Emmanuel ENE</a:t>
            </a:r>
          </a:p>
          <a:p>
            <a:pPr algn="l">
              <a:lnSpc>
                <a:spcPts val="3359"/>
              </a:lnSpc>
              <a:spcBef>
                <a:spcPct val="0"/>
              </a:spcBef>
            </a:pPr>
            <a:endParaRPr lang="en-US" sz="2400" b="1" dirty="0">
              <a:solidFill>
                <a:srgbClr val="B06E10"/>
              </a:solidFill>
              <a:latin typeface="Gordita Bold"/>
              <a:ea typeface="Gordita Bold"/>
              <a:cs typeface="Gordita Bold"/>
              <a:sym typeface="Gordita Bold"/>
            </a:endParaRPr>
          </a:p>
        </p:txBody>
      </p:sp>
      <p:sp>
        <p:nvSpPr>
          <p:cNvPr id="25" name="Freeform 25"/>
          <p:cNvSpPr/>
          <p:nvPr/>
        </p:nvSpPr>
        <p:spPr>
          <a:xfrm>
            <a:off x="1066788" y="995110"/>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15"/>
            <a:stretch>
              <a:fillRect l="-186865" t="-163093" r="-187297" b="-250736"/>
            </a:stretch>
          </a:blipFill>
        </p:spPr>
      </p:sp>
      <p:sp>
        <p:nvSpPr>
          <p:cNvPr id="26" name="TextBox 26"/>
          <p:cNvSpPr txBox="1"/>
          <p:nvPr/>
        </p:nvSpPr>
        <p:spPr>
          <a:xfrm>
            <a:off x="2274721" y="1199755"/>
            <a:ext cx="1772505" cy="824865"/>
          </a:xfrm>
          <a:prstGeom prst="rect">
            <a:avLst/>
          </a:prstGeom>
        </p:spPr>
        <p:txBody>
          <a:bodyPr lIns="0" tIns="0" rIns="0" bIns="0" rtlCol="0" anchor="t">
            <a:spAutoFit/>
          </a:bodyPr>
          <a:lstStyle/>
          <a:p>
            <a:pPr algn="l">
              <a:lnSpc>
                <a:spcPts val="3359"/>
              </a:lnSpc>
            </a:pPr>
            <a:r>
              <a:rPr lang="en-US" sz="2400" b="1">
                <a:solidFill>
                  <a:srgbClr val="0665BE"/>
                </a:solidFill>
                <a:latin typeface="Gordita Bold"/>
                <a:ea typeface="Gordita Bold"/>
                <a:cs typeface="Gordita Bold"/>
                <a:sym typeface="Gordita Bold"/>
              </a:rPr>
              <a:t>DataVerse </a:t>
            </a:r>
          </a:p>
          <a:p>
            <a:pPr algn="l">
              <a:lnSpc>
                <a:spcPts val="3359"/>
              </a:lnSpc>
              <a:spcBef>
                <a:spcPct val="0"/>
              </a:spcBef>
            </a:pPr>
            <a:r>
              <a:rPr lang="en-US" sz="2400" b="1">
                <a:solidFill>
                  <a:srgbClr val="0665BE"/>
                </a:solidFill>
                <a:latin typeface="Gordita Bold"/>
                <a:ea typeface="Gordita Bold"/>
                <a:cs typeface="Gordita Bold"/>
                <a:sym typeface="Gordita Bold"/>
              </a:rPr>
              <a:t>Africa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081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txBody>
          <a:bodyPr/>
          <a:lstStyle/>
          <a:p>
            <a:endParaRPr lang="en-US" dirty="0"/>
          </a:p>
        </p:txBody>
      </p:sp>
      <p:sp>
        <p:nvSpPr>
          <p:cNvPr id="3" name="Freeform 3"/>
          <p:cNvSpPr/>
          <p:nvPr/>
        </p:nvSpPr>
        <p:spPr>
          <a:xfrm>
            <a:off x="10731322" y="-1958750"/>
            <a:ext cx="10537869" cy="13575354"/>
          </a:xfrm>
          <a:custGeom>
            <a:avLst/>
            <a:gdLst/>
            <a:ahLst/>
            <a:cxnLst/>
            <a:rect l="l" t="t" r="r" b="b"/>
            <a:pathLst>
              <a:path w="10537869" h="13575354">
                <a:moveTo>
                  <a:pt x="0" y="0"/>
                </a:moveTo>
                <a:lnTo>
                  <a:pt x="10537868" y="0"/>
                </a:lnTo>
                <a:lnTo>
                  <a:pt x="10537868" y="13575354"/>
                </a:lnTo>
                <a:lnTo>
                  <a:pt x="0" y="13575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687928" y="4107814"/>
            <a:ext cx="5785416" cy="5785416"/>
          </a:xfrm>
          <a:custGeom>
            <a:avLst/>
            <a:gdLst/>
            <a:ahLst/>
            <a:cxnLst/>
            <a:rect l="l" t="t" r="r" b="b"/>
            <a:pathLst>
              <a:path w="5785416" h="5785416">
                <a:moveTo>
                  <a:pt x="0" y="0"/>
                </a:moveTo>
                <a:lnTo>
                  <a:pt x="5785416" y="0"/>
                </a:lnTo>
                <a:lnTo>
                  <a:pt x="5785416" y="5785416"/>
                </a:lnTo>
                <a:lnTo>
                  <a:pt x="0" y="5785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586718" y="1064302"/>
            <a:ext cx="5081705" cy="4300393"/>
          </a:xfrm>
          <a:custGeom>
            <a:avLst/>
            <a:gdLst/>
            <a:ahLst/>
            <a:cxnLst/>
            <a:rect l="l" t="t" r="r" b="b"/>
            <a:pathLst>
              <a:path w="5081705" h="4300393">
                <a:moveTo>
                  <a:pt x="0" y="0"/>
                </a:moveTo>
                <a:lnTo>
                  <a:pt x="5081705" y="0"/>
                </a:lnTo>
                <a:lnTo>
                  <a:pt x="5081705" y="4300392"/>
                </a:lnTo>
                <a:lnTo>
                  <a:pt x="0" y="4300392"/>
                </a:lnTo>
                <a:lnTo>
                  <a:pt x="0" y="0"/>
                </a:lnTo>
                <a:close/>
              </a:path>
            </a:pathLst>
          </a:custGeom>
          <a:blipFill>
            <a:blip r:embed="rId7">
              <a:alphaModFix amt="6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3405513" y="2028891"/>
            <a:ext cx="5600072" cy="56000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5046" r="-25046"/>
              </a:stretch>
            </a:blipFill>
            <a:ln w="171450" cap="sq">
              <a:solidFill>
                <a:srgbClr val="FFFFFF"/>
              </a:solidFill>
              <a:prstDash val="solid"/>
              <a:miter/>
            </a:ln>
          </p:spPr>
        </p:sp>
      </p:grpSp>
      <p:sp>
        <p:nvSpPr>
          <p:cNvPr id="8" name="Freeform 8"/>
          <p:cNvSpPr/>
          <p:nvPr/>
        </p:nvSpPr>
        <p:spPr>
          <a:xfrm>
            <a:off x="17359006" y="91533"/>
            <a:ext cx="928994" cy="972769"/>
          </a:xfrm>
          <a:custGeom>
            <a:avLst/>
            <a:gdLst/>
            <a:ahLst/>
            <a:cxnLst/>
            <a:rect l="l" t="t" r="r" b="b"/>
            <a:pathLst>
              <a:path w="928994" h="972769">
                <a:moveTo>
                  <a:pt x="0" y="0"/>
                </a:moveTo>
                <a:lnTo>
                  <a:pt x="928994" y="0"/>
                </a:lnTo>
                <a:lnTo>
                  <a:pt x="928994" y="972769"/>
                </a:lnTo>
                <a:lnTo>
                  <a:pt x="0" y="9727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790626" y="481798"/>
            <a:ext cx="11796092" cy="1077218"/>
          </a:xfrm>
          <a:prstGeom prst="rect">
            <a:avLst/>
          </a:prstGeom>
        </p:spPr>
        <p:txBody>
          <a:bodyPr wrap="square"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Project Methodology</a:t>
            </a:r>
          </a:p>
        </p:txBody>
      </p:sp>
      <p:grpSp>
        <p:nvGrpSpPr>
          <p:cNvPr id="10" name="Group 10"/>
          <p:cNvGrpSpPr/>
          <p:nvPr/>
        </p:nvGrpSpPr>
        <p:grpSpPr>
          <a:xfrm>
            <a:off x="16219577" y="7351983"/>
            <a:ext cx="1187739" cy="11877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65BE"/>
            </a:solidFill>
            <a:ln w="85725" cap="sq">
              <a:solidFill>
                <a:srgbClr val="FFFFFF"/>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4" name="TextBox 9">
            <a:extLst>
              <a:ext uri="{FF2B5EF4-FFF2-40B4-BE49-F238E27FC236}">
                <a16:creationId xmlns:a16="http://schemas.microsoft.com/office/drawing/2014/main" id="{FADB1983-C44D-4408-8CD4-28BF5B7BAA69}"/>
              </a:ext>
            </a:extLst>
          </p:cNvPr>
          <p:cNvSpPr txBox="1"/>
          <p:nvPr/>
        </p:nvSpPr>
        <p:spPr>
          <a:xfrm>
            <a:off x="790626" y="1272870"/>
            <a:ext cx="11796092" cy="956096"/>
          </a:xfrm>
          <a:prstGeom prst="rect">
            <a:avLst/>
          </a:prstGeom>
        </p:spPr>
        <p:txBody>
          <a:bodyPr wrap="square" lIns="0" tIns="0" rIns="0" bIns="0" rtlCol="0" anchor="t">
            <a:spAutoFit/>
          </a:bodyPr>
          <a:lstStyle/>
          <a:p>
            <a:pPr algn="l">
              <a:lnSpc>
                <a:spcPts val="8400"/>
              </a:lnSpc>
            </a:pPr>
            <a:r>
              <a:rPr lang="en-US" sz="4400" b="1" dirty="0">
                <a:solidFill>
                  <a:srgbClr val="0665BE"/>
                </a:solidFill>
                <a:latin typeface="Gordita Bold"/>
                <a:ea typeface="Gordita Bold"/>
                <a:cs typeface="Gordita Bold"/>
                <a:sym typeface="Gordita Bold"/>
              </a:rPr>
              <a:t>Exploratory Data Analysis</a:t>
            </a:r>
          </a:p>
        </p:txBody>
      </p:sp>
      <p:sp>
        <p:nvSpPr>
          <p:cNvPr id="20" name="TextBox 19">
            <a:extLst>
              <a:ext uri="{FF2B5EF4-FFF2-40B4-BE49-F238E27FC236}">
                <a16:creationId xmlns:a16="http://schemas.microsoft.com/office/drawing/2014/main" id="{33F1F022-FAB9-45F8-8121-BF8A04F7E5CC}"/>
              </a:ext>
            </a:extLst>
          </p:cNvPr>
          <p:cNvSpPr txBox="1"/>
          <p:nvPr/>
        </p:nvSpPr>
        <p:spPr>
          <a:xfrm>
            <a:off x="5169102" y="8032264"/>
            <a:ext cx="6189767"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But among the Hypertensive patients, Overweight BMI category seems to be dominant.</a:t>
            </a:r>
          </a:p>
        </p:txBody>
      </p:sp>
      <p:pic>
        <p:nvPicPr>
          <p:cNvPr id="17" name="Picture 16">
            <a:extLst>
              <a:ext uri="{FF2B5EF4-FFF2-40B4-BE49-F238E27FC236}">
                <a16:creationId xmlns:a16="http://schemas.microsoft.com/office/drawing/2014/main" id="{7C429099-5237-42CF-9717-0FE2EEA6AD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0626" y="2456175"/>
            <a:ext cx="10288436" cy="5068007"/>
          </a:xfrm>
          <a:prstGeom prst="rect">
            <a:avLst/>
          </a:prstGeom>
        </p:spPr>
      </p:pic>
      <p:pic>
        <p:nvPicPr>
          <p:cNvPr id="22" name="Picture 21">
            <a:extLst>
              <a:ext uri="{FF2B5EF4-FFF2-40B4-BE49-F238E27FC236}">
                <a16:creationId xmlns:a16="http://schemas.microsoft.com/office/drawing/2014/main" id="{3D679CFD-5503-4A78-A7AA-6710361870A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2034" y="7768311"/>
            <a:ext cx="4039164" cy="2305372"/>
          </a:xfrm>
          <a:prstGeom prst="rect">
            <a:avLst/>
          </a:prstGeom>
        </p:spPr>
      </p:pic>
    </p:spTree>
    <p:extLst>
      <p:ext uri="{BB962C8B-B14F-4D97-AF65-F5344CB8AC3E}">
        <p14:creationId xmlns:p14="http://schemas.microsoft.com/office/powerpoint/2010/main" val="198917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081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txBody>
          <a:bodyPr/>
          <a:lstStyle/>
          <a:p>
            <a:endParaRPr lang="en-US" dirty="0"/>
          </a:p>
        </p:txBody>
      </p:sp>
      <p:sp>
        <p:nvSpPr>
          <p:cNvPr id="3" name="Freeform 3"/>
          <p:cNvSpPr/>
          <p:nvPr/>
        </p:nvSpPr>
        <p:spPr>
          <a:xfrm>
            <a:off x="10731322" y="-1958750"/>
            <a:ext cx="10537869" cy="13575354"/>
          </a:xfrm>
          <a:custGeom>
            <a:avLst/>
            <a:gdLst/>
            <a:ahLst/>
            <a:cxnLst/>
            <a:rect l="l" t="t" r="r" b="b"/>
            <a:pathLst>
              <a:path w="10537869" h="13575354">
                <a:moveTo>
                  <a:pt x="0" y="0"/>
                </a:moveTo>
                <a:lnTo>
                  <a:pt x="10537868" y="0"/>
                </a:lnTo>
                <a:lnTo>
                  <a:pt x="10537868" y="13575354"/>
                </a:lnTo>
                <a:lnTo>
                  <a:pt x="0" y="13575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687928" y="4107814"/>
            <a:ext cx="5785416" cy="5785416"/>
          </a:xfrm>
          <a:custGeom>
            <a:avLst/>
            <a:gdLst/>
            <a:ahLst/>
            <a:cxnLst/>
            <a:rect l="l" t="t" r="r" b="b"/>
            <a:pathLst>
              <a:path w="5785416" h="5785416">
                <a:moveTo>
                  <a:pt x="0" y="0"/>
                </a:moveTo>
                <a:lnTo>
                  <a:pt x="5785416" y="0"/>
                </a:lnTo>
                <a:lnTo>
                  <a:pt x="5785416" y="5785416"/>
                </a:lnTo>
                <a:lnTo>
                  <a:pt x="0" y="5785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586718" y="1064302"/>
            <a:ext cx="5081705" cy="4300393"/>
          </a:xfrm>
          <a:custGeom>
            <a:avLst/>
            <a:gdLst/>
            <a:ahLst/>
            <a:cxnLst/>
            <a:rect l="l" t="t" r="r" b="b"/>
            <a:pathLst>
              <a:path w="5081705" h="4300393">
                <a:moveTo>
                  <a:pt x="0" y="0"/>
                </a:moveTo>
                <a:lnTo>
                  <a:pt x="5081705" y="0"/>
                </a:lnTo>
                <a:lnTo>
                  <a:pt x="5081705" y="4300392"/>
                </a:lnTo>
                <a:lnTo>
                  <a:pt x="0" y="4300392"/>
                </a:lnTo>
                <a:lnTo>
                  <a:pt x="0" y="0"/>
                </a:lnTo>
                <a:close/>
              </a:path>
            </a:pathLst>
          </a:custGeom>
          <a:blipFill>
            <a:blip r:embed="rId7">
              <a:alphaModFix amt="6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3405513" y="2028891"/>
            <a:ext cx="5600072" cy="56000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5046" r="-25046"/>
              </a:stretch>
            </a:blipFill>
            <a:ln w="171450" cap="sq">
              <a:solidFill>
                <a:srgbClr val="FFFFFF"/>
              </a:solidFill>
              <a:prstDash val="solid"/>
              <a:miter/>
            </a:ln>
          </p:spPr>
        </p:sp>
      </p:grpSp>
      <p:sp>
        <p:nvSpPr>
          <p:cNvPr id="8" name="Freeform 8"/>
          <p:cNvSpPr/>
          <p:nvPr/>
        </p:nvSpPr>
        <p:spPr>
          <a:xfrm>
            <a:off x="17359006" y="91533"/>
            <a:ext cx="928994" cy="972769"/>
          </a:xfrm>
          <a:custGeom>
            <a:avLst/>
            <a:gdLst/>
            <a:ahLst/>
            <a:cxnLst/>
            <a:rect l="l" t="t" r="r" b="b"/>
            <a:pathLst>
              <a:path w="928994" h="972769">
                <a:moveTo>
                  <a:pt x="0" y="0"/>
                </a:moveTo>
                <a:lnTo>
                  <a:pt x="928994" y="0"/>
                </a:lnTo>
                <a:lnTo>
                  <a:pt x="928994" y="972769"/>
                </a:lnTo>
                <a:lnTo>
                  <a:pt x="0" y="9727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790626" y="481798"/>
            <a:ext cx="11796092" cy="1077218"/>
          </a:xfrm>
          <a:prstGeom prst="rect">
            <a:avLst/>
          </a:prstGeom>
        </p:spPr>
        <p:txBody>
          <a:bodyPr wrap="square"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Project Methodology</a:t>
            </a:r>
          </a:p>
        </p:txBody>
      </p:sp>
      <p:grpSp>
        <p:nvGrpSpPr>
          <p:cNvPr id="10" name="Group 10"/>
          <p:cNvGrpSpPr/>
          <p:nvPr/>
        </p:nvGrpSpPr>
        <p:grpSpPr>
          <a:xfrm>
            <a:off x="16219577" y="7351983"/>
            <a:ext cx="1187739" cy="11877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65BE"/>
            </a:solidFill>
            <a:ln w="85725" cap="sq">
              <a:solidFill>
                <a:srgbClr val="FFFFFF"/>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4" name="TextBox 9">
            <a:extLst>
              <a:ext uri="{FF2B5EF4-FFF2-40B4-BE49-F238E27FC236}">
                <a16:creationId xmlns:a16="http://schemas.microsoft.com/office/drawing/2014/main" id="{FADB1983-C44D-4408-8CD4-28BF5B7BAA69}"/>
              </a:ext>
            </a:extLst>
          </p:cNvPr>
          <p:cNvSpPr txBox="1"/>
          <p:nvPr/>
        </p:nvSpPr>
        <p:spPr>
          <a:xfrm>
            <a:off x="790626" y="1272870"/>
            <a:ext cx="11796092" cy="956096"/>
          </a:xfrm>
          <a:prstGeom prst="rect">
            <a:avLst/>
          </a:prstGeom>
        </p:spPr>
        <p:txBody>
          <a:bodyPr wrap="square" lIns="0" tIns="0" rIns="0" bIns="0" rtlCol="0" anchor="t">
            <a:spAutoFit/>
          </a:bodyPr>
          <a:lstStyle/>
          <a:p>
            <a:pPr algn="l">
              <a:lnSpc>
                <a:spcPts val="8400"/>
              </a:lnSpc>
            </a:pPr>
            <a:r>
              <a:rPr lang="en-US" sz="4400" b="1" dirty="0">
                <a:solidFill>
                  <a:srgbClr val="0665BE"/>
                </a:solidFill>
                <a:latin typeface="Gordita Bold"/>
                <a:ea typeface="Gordita Bold"/>
                <a:cs typeface="Gordita Bold"/>
                <a:sym typeface="Gordita Bold"/>
              </a:rPr>
              <a:t>Exploratory Data Analysis</a:t>
            </a:r>
          </a:p>
        </p:txBody>
      </p:sp>
      <p:sp>
        <p:nvSpPr>
          <p:cNvPr id="20" name="TextBox 19">
            <a:extLst>
              <a:ext uri="{FF2B5EF4-FFF2-40B4-BE49-F238E27FC236}">
                <a16:creationId xmlns:a16="http://schemas.microsoft.com/office/drawing/2014/main" id="{33F1F022-FAB9-45F8-8121-BF8A04F7E5CC}"/>
              </a:ext>
            </a:extLst>
          </p:cNvPr>
          <p:cNvSpPr txBox="1"/>
          <p:nvPr/>
        </p:nvSpPr>
        <p:spPr>
          <a:xfrm>
            <a:off x="626401" y="2273336"/>
            <a:ext cx="13828853"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All features were plot separately for both classes in order to get a contrast  and get the relevant feature to distinguish between both classes.</a:t>
            </a:r>
          </a:p>
          <a:p>
            <a:pPr marL="285750" indent="-285750">
              <a:buFont typeface="Arial" panose="020B0604020202020204" pitchFamily="34" charset="0"/>
              <a:buChar char="•"/>
            </a:pPr>
            <a:r>
              <a:rPr lang="en-US" sz="2000" dirty="0"/>
              <a:t>But only few shows significant contrast and are shown below..</a:t>
            </a:r>
          </a:p>
        </p:txBody>
      </p:sp>
      <p:pic>
        <p:nvPicPr>
          <p:cNvPr id="15" name="Picture 14">
            <a:extLst>
              <a:ext uri="{FF2B5EF4-FFF2-40B4-BE49-F238E27FC236}">
                <a16:creationId xmlns:a16="http://schemas.microsoft.com/office/drawing/2014/main" id="{E11A2211-2391-4BCE-A1E2-8574243C6B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0911" y="3274783"/>
            <a:ext cx="10136015" cy="5029902"/>
          </a:xfrm>
          <a:prstGeom prst="rect">
            <a:avLst/>
          </a:prstGeom>
        </p:spPr>
      </p:pic>
      <p:pic>
        <p:nvPicPr>
          <p:cNvPr id="18" name="Picture 17">
            <a:extLst>
              <a:ext uri="{FF2B5EF4-FFF2-40B4-BE49-F238E27FC236}">
                <a16:creationId xmlns:a16="http://schemas.microsoft.com/office/drawing/2014/main" id="{154D3782-B8E5-46FD-BD25-6F8D8B51528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44946" y="3375011"/>
            <a:ext cx="10155067" cy="5115639"/>
          </a:xfrm>
          <a:prstGeom prst="rect">
            <a:avLst/>
          </a:prstGeom>
        </p:spPr>
      </p:pic>
      <p:sp>
        <p:nvSpPr>
          <p:cNvPr id="19" name="TextBox 18">
            <a:extLst>
              <a:ext uri="{FF2B5EF4-FFF2-40B4-BE49-F238E27FC236}">
                <a16:creationId xmlns:a16="http://schemas.microsoft.com/office/drawing/2014/main" id="{D41C673C-3C52-4622-802A-47C46ED3C479}"/>
              </a:ext>
            </a:extLst>
          </p:cNvPr>
          <p:cNvSpPr txBox="1"/>
          <p:nvPr/>
        </p:nvSpPr>
        <p:spPr>
          <a:xfrm>
            <a:off x="1447800" y="8697048"/>
            <a:ext cx="5029200" cy="923330"/>
          </a:xfrm>
          <a:prstGeom prst="rect">
            <a:avLst/>
          </a:prstGeom>
          <a:noFill/>
        </p:spPr>
        <p:txBody>
          <a:bodyPr wrap="square" rtlCol="0">
            <a:spAutoFit/>
          </a:bodyPr>
          <a:lstStyle/>
          <a:p>
            <a:r>
              <a:rPr lang="en-US" dirty="0"/>
              <a:t>Smoking feature shows a clear contrast between classes, indicating that Smoking is a high possible cause of Hypertension.</a:t>
            </a:r>
          </a:p>
        </p:txBody>
      </p:sp>
    </p:spTree>
    <p:extLst>
      <p:ext uri="{BB962C8B-B14F-4D97-AF65-F5344CB8AC3E}">
        <p14:creationId xmlns:p14="http://schemas.microsoft.com/office/powerpoint/2010/main" val="3664871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081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txBody>
          <a:bodyPr/>
          <a:lstStyle/>
          <a:p>
            <a:endParaRPr lang="en-US" dirty="0"/>
          </a:p>
        </p:txBody>
      </p:sp>
      <p:sp>
        <p:nvSpPr>
          <p:cNvPr id="3" name="Freeform 3"/>
          <p:cNvSpPr/>
          <p:nvPr/>
        </p:nvSpPr>
        <p:spPr>
          <a:xfrm>
            <a:off x="10731322" y="-1958750"/>
            <a:ext cx="10537869" cy="13575354"/>
          </a:xfrm>
          <a:custGeom>
            <a:avLst/>
            <a:gdLst/>
            <a:ahLst/>
            <a:cxnLst/>
            <a:rect l="l" t="t" r="r" b="b"/>
            <a:pathLst>
              <a:path w="10537869" h="13575354">
                <a:moveTo>
                  <a:pt x="0" y="0"/>
                </a:moveTo>
                <a:lnTo>
                  <a:pt x="10537868" y="0"/>
                </a:lnTo>
                <a:lnTo>
                  <a:pt x="10537868" y="13575354"/>
                </a:lnTo>
                <a:lnTo>
                  <a:pt x="0" y="13575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687928" y="4107814"/>
            <a:ext cx="5785416" cy="5785416"/>
          </a:xfrm>
          <a:custGeom>
            <a:avLst/>
            <a:gdLst/>
            <a:ahLst/>
            <a:cxnLst/>
            <a:rect l="l" t="t" r="r" b="b"/>
            <a:pathLst>
              <a:path w="5785416" h="5785416">
                <a:moveTo>
                  <a:pt x="0" y="0"/>
                </a:moveTo>
                <a:lnTo>
                  <a:pt x="5785416" y="0"/>
                </a:lnTo>
                <a:lnTo>
                  <a:pt x="5785416" y="5785416"/>
                </a:lnTo>
                <a:lnTo>
                  <a:pt x="0" y="5785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586718" y="1064302"/>
            <a:ext cx="5081705" cy="4300393"/>
          </a:xfrm>
          <a:custGeom>
            <a:avLst/>
            <a:gdLst/>
            <a:ahLst/>
            <a:cxnLst/>
            <a:rect l="l" t="t" r="r" b="b"/>
            <a:pathLst>
              <a:path w="5081705" h="4300393">
                <a:moveTo>
                  <a:pt x="0" y="0"/>
                </a:moveTo>
                <a:lnTo>
                  <a:pt x="5081705" y="0"/>
                </a:lnTo>
                <a:lnTo>
                  <a:pt x="5081705" y="4300392"/>
                </a:lnTo>
                <a:lnTo>
                  <a:pt x="0" y="4300392"/>
                </a:lnTo>
                <a:lnTo>
                  <a:pt x="0" y="0"/>
                </a:lnTo>
                <a:close/>
              </a:path>
            </a:pathLst>
          </a:custGeom>
          <a:blipFill>
            <a:blip r:embed="rId7">
              <a:alphaModFix amt="6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3405513" y="2028891"/>
            <a:ext cx="5600072" cy="56000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5046" r="-25046"/>
              </a:stretch>
            </a:blipFill>
            <a:ln w="171450" cap="sq">
              <a:solidFill>
                <a:srgbClr val="FFFFFF"/>
              </a:solidFill>
              <a:prstDash val="solid"/>
              <a:miter/>
            </a:ln>
          </p:spPr>
        </p:sp>
      </p:grpSp>
      <p:sp>
        <p:nvSpPr>
          <p:cNvPr id="8" name="Freeform 8"/>
          <p:cNvSpPr/>
          <p:nvPr/>
        </p:nvSpPr>
        <p:spPr>
          <a:xfrm>
            <a:off x="17359006" y="91533"/>
            <a:ext cx="928994" cy="972769"/>
          </a:xfrm>
          <a:custGeom>
            <a:avLst/>
            <a:gdLst/>
            <a:ahLst/>
            <a:cxnLst/>
            <a:rect l="l" t="t" r="r" b="b"/>
            <a:pathLst>
              <a:path w="928994" h="972769">
                <a:moveTo>
                  <a:pt x="0" y="0"/>
                </a:moveTo>
                <a:lnTo>
                  <a:pt x="928994" y="0"/>
                </a:lnTo>
                <a:lnTo>
                  <a:pt x="928994" y="972769"/>
                </a:lnTo>
                <a:lnTo>
                  <a:pt x="0" y="9727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790626" y="481798"/>
            <a:ext cx="11796092" cy="1077218"/>
          </a:xfrm>
          <a:prstGeom prst="rect">
            <a:avLst/>
          </a:prstGeom>
        </p:spPr>
        <p:txBody>
          <a:bodyPr wrap="square"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Project Methodology</a:t>
            </a:r>
          </a:p>
        </p:txBody>
      </p:sp>
      <p:grpSp>
        <p:nvGrpSpPr>
          <p:cNvPr id="10" name="Group 10"/>
          <p:cNvGrpSpPr/>
          <p:nvPr/>
        </p:nvGrpSpPr>
        <p:grpSpPr>
          <a:xfrm>
            <a:off x="16219577" y="7351983"/>
            <a:ext cx="1187739" cy="11877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65BE"/>
            </a:solidFill>
            <a:ln w="85725" cap="sq">
              <a:solidFill>
                <a:srgbClr val="FFFFFF"/>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4" name="TextBox 9">
            <a:extLst>
              <a:ext uri="{FF2B5EF4-FFF2-40B4-BE49-F238E27FC236}">
                <a16:creationId xmlns:a16="http://schemas.microsoft.com/office/drawing/2014/main" id="{FADB1983-C44D-4408-8CD4-28BF5B7BAA69}"/>
              </a:ext>
            </a:extLst>
          </p:cNvPr>
          <p:cNvSpPr txBox="1"/>
          <p:nvPr/>
        </p:nvSpPr>
        <p:spPr>
          <a:xfrm>
            <a:off x="790626" y="1272870"/>
            <a:ext cx="11796092" cy="956096"/>
          </a:xfrm>
          <a:prstGeom prst="rect">
            <a:avLst/>
          </a:prstGeom>
        </p:spPr>
        <p:txBody>
          <a:bodyPr wrap="square" lIns="0" tIns="0" rIns="0" bIns="0" rtlCol="0" anchor="t">
            <a:spAutoFit/>
          </a:bodyPr>
          <a:lstStyle/>
          <a:p>
            <a:pPr algn="l">
              <a:lnSpc>
                <a:spcPts val="8400"/>
              </a:lnSpc>
            </a:pPr>
            <a:r>
              <a:rPr lang="en-US" sz="4400" b="1" dirty="0">
                <a:solidFill>
                  <a:srgbClr val="0665BE"/>
                </a:solidFill>
                <a:latin typeface="Gordita Bold"/>
                <a:ea typeface="Gordita Bold"/>
                <a:cs typeface="Gordita Bold"/>
                <a:sym typeface="Gordita Bold"/>
              </a:rPr>
              <a:t>Exploratory Data Analysis</a:t>
            </a:r>
          </a:p>
        </p:txBody>
      </p:sp>
      <p:sp>
        <p:nvSpPr>
          <p:cNvPr id="19" name="TextBox 18">
            <a:extLst>
              <a:ext uri="{FF2B5EF4-FFF2-40B4-BE49-F238E27FC236}">
                <a16:creationId xmlns:a16="http://schemas.microsoft.com/office/drawing/2014/main" id="{D41C673C-3C52-4622-802A-47C46ED3C479}"/>
              </a:ext>
            </a:extLst>
          </p:cNvPr>
          <p:cNvSpPr txBox="1"/>
          <p:nvPr/>
        </p:nvSpPr>
        <p:spPr>
          <a:xfrm>
            <a:off x="3505200" y="8090800"/>
            <a:ext cx="5029200" cy="923330"/>
          </a:xfrm>
          <a:prstGeom prst="rect">
            <a:avLst/>
          </a:prstGeom>
          <a:noFill/>
        </p:spPr>
        <p:txBody>
          <a:bodyPr wrap="square" rtlCol="0">
            <a:spAutoFit/>
          </a:bodyPr>
          <a:lstStyle/>
          <a:p>
            <a:r>
              <a:rPr lang="en-US" dirty="0"/>
              <a:t>Sex feature as well shows distinct contrast thereby indicating that Males have higher probability of Hypertension</a:t>
            </a:r>
          </a:p>
        </p:txBody>
      </p:sp>
      <p:pic>
        <p:nvPicPr>
          <p:cNvPr id="16" name="Picture 15">
            <a:extLst>
              <a:ext uri="{FF2B5EF4-FFF2-40B4-BE49-F238E27FC236}">
                <a16:creationId xmlns:a16="http://schemas.microsoft.com/office/drawing/2014/main" id="{C52A30AC-242C-4DAB-A730-308D78B70AE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63368" y="2623786"/>
            <a:ext cx="10221751" cy="5039428"/>
          </a:xfrm>
          <a:prstGeom prst="rect">
            <a:avLst/>
          </a:prstGeom>
        </p:spPr>
      </p:pic>
      <p:pic>
        <p:nvPicPr>
          <p:cNvPr id="21" name="Picture 20">
            <a:extLst>
              <a:ext uri="{FF2B5EF4-FFF2-40B4-BE49-F238E27FC236}">
                <a16:creationId xmlns:a16="http://schemas.microsoft.com/office/drawing/2014/main" id="{8EF6D721-7993-4DED-8095-A8B4A7215D7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0862" y="2560956"/>
            <a:ext cx="10069330" cy="5068007"/>
          </a:xfrm>
          <a:prstGeom prst="rect">
            <a:avLst/>
          </a:prstGeom>
        </p:spPr>
      </p:pic>
    </p:spTree>
    <p:extLst>
      <p:ext uri="{BB962C8B-B14F-4D97-AF65-F5344CB8AC3E}">
        <p14:creationId xmlns:p14="http://schemas.microsoft.com/office/powerpoint/2010/main" val="625461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081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txBody>
          <a:bodyPr/>
          <a:lstStyle/>
          <a:p>
            <a:endParaRPr lang="en-US" dirty="0"/>
          </a:p>
        </p:txBody>
      </p:sp>
      <p:sp>
        <p:nvSpPr>
          <p:cNvPr id="3" name="Freeform 3"/>
          <p:cNvSpPr/>
          <p:nvPr/>
        </p:nvSpPr>
        <p:spPr>
          <a:xfrm>
            <a:off x="10731322" y="-1958750"/>
            <a:ext cx="10537869" cy="13575354"/>
          </a:xfrm>
          <a:custGeom>
            <a:avLst/>
            <a:gdLst/>
            <a:ahLst/>
            <a:cxnLst/>
            <a:rect l="l" t="t" r="r" b="b"/>
            <a:pathLst>
              <a:path w="10537869" h="13575354">
                <a:moveTo>
                  <a:pt x="0" y="0"/>
                </a:moveTo>
                <a:lnTo>
                  <a:pt x="10537868" y="0"/>
                </a:lnTo>
                <a:lnTo>
                  <a:pt x="10537868" y="13575354"/>
                </a:lnTo>
                <a:lnTo>
                  <a:pt x="0" y="13575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687928" y="4107814"/>
            <a:ext cx="5785416" cy="5785416"/>
          </a:xfrm>
          <a:custGeom>
            <a:avLst/>
            <a:gdLst/>
            <a:ahLst/>
            <a:cxnLst/>
            <a:rect l="l" t="t" r="r" b="b"/>
            <a:pathLst>
              <a:path w="5785416" h="5785416">
                <a:moveTo>
                  <a:pt x="0" y="0"/>
                </a:moveTo>
                <a:lnTo>
                  <a:pt x="5785416" y="0"/>
                </a:lnTo>
                <a:lnTo>
                  <a:pt x="5785416" y="5785416"/>
                </a:lnTo>
                <a:lnTo>
                  <a:pt x="0" y="5785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586718" y="1064302"/>
            <a:ext cx="5081705" cy="4300393"/>
          </a:xfrm>
          <a:custGeom>
            <a:avLst/>
            <a:gdLst/>
            <a:ahLst/>
            <a:cxnLst/>
            <a:rect l="l" t="t" r="r" b="b"/>
            <a:pathLst>
              <a:path w="5081705" h="4300393">
                <a:moveTo>
                  <a:pt x="0" y="0"/>
                </a:moveTo>
                <a:lnTo>
                  <a:pt x="5081705" y="0"/>
                </a:lnTo>
                <a:lnTo>
                  <a:pt x="5081705" y="4300392"/>
                </a:lnTo>
                <a:lnTo>
                  <a:pt x="0" y="4300392"/>
                </a:lnTo>
                <a:lnTo>
                  <a:pt x="0" y="0"/>
                </a:lnTo>
                <a:close/>
              </a:path>
            </a:pathLst>
          </a:custGeom>
          <a:blipFill>
            <a:blip r:embed="rId7">
              <a:alphaModFix amt="6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3405513" y="2028891"/>
            <a:ext cx="5600072" cy="56000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5046" r="-25046"/>
              </a:stretch>
            </a:blipFill>
            <a:ln w="171450" cap="sq">
              <a:solidFill>
                <a:srgbClr val="FFFFFF"/>
              </a:solidFill>
              <a:prstDash val="solid"/>
              <a:miter/>
            </a:ln>
          </p:spPr>
        </p:sp>
      </p:grpSp>
      <p:sp>
        <p:nvSpPr>
          <p:cNvPr id="8" name="Freeform 8"/>
          <p:cNvSpPr/>
          <p:nvPr/>
        </p:nvSpPr>
        <p:spPr>
          <a:xfrm>
            <a:off x="17359006" y="91533"/>
            <a:ext cx="928994" cy="972769"/>
          </a:xfrm>
          <a:custGeom>
            <a:avLst/>
            <a:gdLst/>
            <a:ahLst/>
            <a:cxnLst/>
            <a:rect l="l" t="t" r="r" b="b"/>
            <a:pathLst>
              <a:path w="928994" h="972769">
                <a:moveTo>
                  <a:pt x="0" y="0"/>
                </a:moveTo>
                <a:lnTo>
                  <a:pt x="928994" y="0"/>
                </a:lnTo>
                <a:lnTo>
                  <a:pt x="928994" y="972769"/>
                </a:lnTo>
                <a:lnTo>
                  <a:pt x="0" y="9727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790626" y="481798"/>
            <a:ext cx="11796092" cy="1077218"/>
          </a:xfrm>
          <a:prstGeom prst="rect">
            <a:avLst/>
          </a:prstGeom>
        </p:spPr>
        <p:txBody>
          <a:bodyPr wrap="square"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Project Methodology</a:t>
            </a:r>
          </a:p>
        </p:txBody>
      </p:sp>
      <p:grpSp>
        <p:nvGrpSpPr>
          <p:cNvPr id="10" name="Group 10"/>
          <p:cNvGrpSpPr/>
          <p:nvPr/>
        </p:nvGrpSpPr>
        <p:grpSpPr>
          <a:xfrm>
            <a:off x="16219577" y="7351983"/>
            <a:ext cx="1187739" cy="11877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65BE"/>
            </a:solidFill>
            <a:ln w="85725" cap="sq">
              <a:solidFill>
                <a:srgbClr val="FFFFFF"/>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4" name="TextBox 9">
            <a:extLst>
              <a:ext uri="{FF2B5EF4-FFF2-40B4-BE49-F238E27FC236}">
                <a16:creationId xmlns:a16="http://schemas.microsoft.com/office/drawing/2014/main" id="{FADB1983-C44D-4408-8CD4-28BF5B7BAA69}"/>
              </a:ext>
            </a:extLst>
          </p:cNvPr>
          <p:cNvSpPr txBox="1"/>
          <p:nvPr/>
        </p:nvSpPr>
        <p:spPr>
          <a:xfrm>
            <a:off x="790626" y="1272870"/>
            <a:ext cx="11796092" cy="956096"/>
          </a:xfrm>
          <a:prstGeom prst="rect">
            <a:avLst/>
          </a:prstGeom>
        </p:spPr>
        <p:txBody>
          <a:bodyPr wrap="square" lIns="0" tIns="0" rIns="0" bIns="0" rtlCol="0" anchor="t">
            <a:spAutoFit/>
          </a:bodyPr>
          <a:lstStyle/>
          <a:p>
            <a:pPr algn="l">
              <a:lnSpc>
                <a:spcPts val="8400"/>
              </a:lnSpc>
            </a:pPr>
            <a:r>
              <a:rPr lang="en-US" sz="4400" b="1" dirty="0">
                <a:solidFill>
                  <a:srgbClr val="0665BE"/>
                </a:solidFill>
                <a:latin typeface="Gordita Bold"/>
                <a:ea typeface="Gordita Bold"/>
                <a:cs typeface="Gordita Bold"/>
                <a:sym typeface="Gordita Bold"/>
              </a:rPr>
              <a:t>Exploratory Data Analysis</a:t>
            </a:r>
          </a:p>
        </p:txBody>
      </p:sp>
      <p:sp>
        <p:nvSpPr>
          <p:cNvPr id="19" name="TextBox 18">
            <a:extLst>
              <a:ext uri="{FF2B5EF4-FFF2-40B4-BE49-F238E27FC236}">
                <a16:creationId xmlns:a16="http://schemas.microsoft.com/office/drawing/2014/main" id="{D41C673C-3C52-4622-802A-47C46ED3C479}"/>
              </a:ext>
            </a:extLst>
          </p:cNvPr>
          <p:cNvSpPr txBox="1"/>
          <p:nvPr/>
        </p:nvSpPr>
        <p:spPr>
          <a:xfrm>
            <a:off x="3431206" y="7919125"/>
            <a:ext cx="7114772" cy="923330"/>
          </a:xfrm>
          <a:prstGeom prst="rect">
            <a:avLst/>
          </a:prstGeom>
          <a:noFill/>
        </p:spPr>
        <p:txBody>
          <a:bodyPr wrap="square" rtlCol="0">
            <a:spAutoFit/>
          </a:bodyPr>
          <a:lstStyle/>
          <a:p>
            <a:r>
              <a:rPr lang="en-US" dirty="0"/>
              <a:t>The Age category of Hypertensive people shows a steep trend in the rising of the age category unlike the Non Hypertensive people, showing that the probability of Hypertension rises as the age rises.</a:t>
            </a:r>
          </a:p>
        </p:txBody>
      </p:sp>
      <p:pic>
        <p:nvPicPr>
          <p:cNvPr id="15" name="Picture 14">
            <a:extLst>
              <a:ext uri="{FF2B5EF4-FFF2-40B4-BE49-F238E27FC236}">
                <a16:creationId xmlns:a16="http://schemas.microsoft.com/office/drawing/2014/main" id="{9DA6C955-0DEF-49B0-A7E1-393C82D25A3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903669" y="2473175"/>
            <a:ext cx="10193173" cy="5058481"/>
          </a:xfrm>
          <a:prstGeom prst="rect">
            <a:avLst/>
          </a:prstGeom>
        </p:spPr>
      </p:pic>
      <p:pic>
        <p:nvPicPr>
          <p:cNvPr id="18" name="Picture 17">
            <a:extLst>
              <a:ext uri="{FF2B5EF4-FFF2-40B4-BE49-F238E27FC236}">
                <a16:creationId xmlns:a16="http://schemas.microsoft.com/office/drawing/2014/main" id="{052C19A7-3345-41C4-81C0-1140F20D102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6255" y="2454122"/>
            <a:ext cx="10155067" cy="5077534"/>
          </a:xfrm>
          <a:prstGeom prst="rect">
            <a:avLst/>
          </a:prstGeom>
        </p:spPr>
      </p:pic>
    </p:spTree>
    <p:extLst>
      <p:ext uri="{BB962C8B-B14F-4D97-AF65-F5344CB8AC3E}">
        <p14:creationId xmlns:p14="http://schemas.microsoft.com/office/powerpoint/2010/main" val="1154695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081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txBody>
          <a:bodyPr/>
          <a:lstStyle/>
          <a:p>
            <a:endParaRPr lang="en-US" dirty="0"/>
          </a:p>
        </p:txBody>
      </p:sp>
      <p:sp>
        <p:nvSpPr>
          <p:cNvPr id="3" name="Freeform 3"/>
          <p:cNvSpPr/>
          <p:nvPr/>
        </p:nvSpPr>
        <p:spPr>
          <a:xfrm>
            <a:off x="10731322" y="-1958750"/>
            <a:ext cx="10537869" cy="13575354"/>
          </a:xfrm>
          <a:custGeom>
            <a:avLst/>
            <a:gdLst/>
            <a:ahLst/>
            <a:cxnLst/>
            <a:rect l="l" t="t" r="r" b="b"/>
            <a:pathLst>
              <a:path w="10537869" h="13575354">
                <a:moveTo>
                  <a:pt x="0" y="0"/>
                </a:moveTo>
                <a:lnTo>
                  <a:pt x="10537868" y="0"/>
                </a:lnTo>
                <a:lnTo>
                  <a:pt x="10537868" y="13575354"/>
                </a:lnTo>
                <a:lnTo>
                  <a:pt x="0" y="13575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687928" y="4107814"/>
            <a:ext cx="5785416" cy="5785416"/>
          </a:xfrm>
          <a:custGeom>
            <a:avLst/>
            <a:gdLst/>
            <a:ahLst/>
            <a:cxnLst/>
            <a:rect l="l" t="t" r="r" b="b"/>
            <a:pathLst>
              <a:path w="5785416" h="5785416">
                <a:moveTo>
                  <a:pt x="0" y="0"/>
                </a:moveTo>
                <a:lnTo>
                  <a:pt x="5785416" y="0"/>
                </a:lnTo>
                <a:lnTo>
                  <a:pt x="5785416" y="5785416"/>
                </a:lnTo>
                <a:lnTo>
                  <a:pt x="0" y="5785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586718" y="1064302"/>
            <a:ext cx="5081705" cy="4300393"/>
          </a:xfrm>
          <a:custGeom>
            <a:avLst/>
            <a:gdLst/>
            <a:ahLst/>
            <a:cxnLst/>
            <a:rect l="l" t="t" r="r" b="b"/>
            <a:pathLst>
              <a:path w="5081705" h="4300393">
                <a:moveTo>
                  <a:pt x="0" y="0"/>
                </a:moveTo>
                <a:lnTo>
                  <a:pt x="5081705" y="0"/>
                </a:lnTo>
                <a:lnTo>
                  <a:pt x="5081705" y="4300392"/>
                </a:lnTo>
                <a:lnTo>
                  <a:pt x="0" y="4300392"/>
                </a:lnTo>
                <a:lnTo>
                  <a:pt x="0" y="0"/>
                </a:lnTo>
                <a:close/>
              </a:path>
            </a:pathLst>
          </a:custGeom>
          <a:blipFill>
            <a:blip r:embed="rId7">
              <a:alphaModFix amt="6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3405513" y="2028891"/>
            <a:ext cx="5600072" cy="56000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5046" r="-25046"/>
              </a:stretch>
            </a:blipFill>
            <a:ln w="171450" cap="sq">
              <a:solidFill>
                <a:srgbClr val="FFFFFF"/>
              </a:solidFill>
              <a:prstDash val="solid"/>
              <a:miter/>
            </a:ln>
          </p:spPr>
        </p:sp>
      </p:grpSp>
      <p:sp>
        <p:nvSpPr>
          <p:cNvPr id="8" name="Freeform 8"/>
          <p:cNvSpPr/>
          <p:nvPr/>
        </p:nvSpPr>
        <p:spPr>
          <a:xfrm>
            <a:off x="17359006" y="91533"/>
            <a:ext cx="928994" cy="972769"/>
          </a:xfrm>
          <a:custGeom>
            <a:avLst/>
            <a:gdLst/>
            <a:ahLst/>
            <a:cxnLst/>
            <a:rect l="l" t="t" r="r" b="b"/>
            <a:pathLst>
              <a:path w="928994" h="972769">
                <a:moveTo>
                  <a:pt x="0" y="0"/>
                </a:moveTo>
                <a:lnTo>
                  <a:pt x="928994" y="0"/>
                </a:lnTo>
                <a:lnTo>
                  <a:pt x="928994" y="972769"/>
                </a:lnTo>
                <a:lnTo>
                  <a:pt x="0" y="9727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790626" y="481798"/>
            <a:ext cx="11796092" cy="1077218"/>
          </a:xfrm>
          <a:prstGeom prst="rect">
            <a:avLst/>
          </a:prstGeom>
        </p:spPr>
        <p:txBody>
          <a:bodyPr wrap="square"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Project Methodology</a:t>
            </a:r>
          </a:p>
        </p:txBody>
      </p:sp>
      <p:grpSp>
        <p:nvGrpSpPr>
          <p:cNvPr id="10" name="Group 10"/>
          <p:cNvGrpSpPr/>
          <p:nvPr/>
        </p:nvGrpSpPr>
        <p:grpSpPr>
          <a:xfrm>
            <a:off x="16219577" y="7351983"/>
            <a:ext cx="1187739" cy="11877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65BE"/>
            </a:solidFill>
            <a:ln w="85725" cap="sq">
              <a:solidFill>
                <a:srgbClr val="FFFFFF"/>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4" name="TextBox 9">
            <a:extLst>
              <a:ext uri="{FF2B5EF4-FFF2-40B4-BE49-F238E27FC236}">
                <a16:creationId xmlns:a16="http://schemas.microsoft.com/office/drawing/2014/main" id="{FADB1983-C44D-4408-8CD4-28BF5B7BAA69}"/>
              </a:ext>
            </a:extLst>
          </p:cNvPr>
          <p:cNvSpPr txBox="1"/>
          <p:nvPr/>
        </p:nvSpPr>
        <p:spPr>
          <a:xfrm>
            <a:off x="790626" y="1272870"/>
            <a:ext cx="11796092" cy="956096"/>
          </a:xfrm>
          <a:prstGeom prst="rect">
            <a:avLst/>
          </a:prstGeom>
        </p:spPr>
        <p:txBody>
          <a:bodyPr wrap="square" lIns="0" tIns="0" rIns="0" bIns="0" rtlCol="0" anchor="t">
            <a:spAutoFit/>
          </a:bodyPr>
          <a:lstStyle/>
          <a:p>
            <a:pPr algn="l">
              <a:lnSpc>
                <a:spcPts val="8400"/>
              </a:lnSpc>
            </a:pPr>
            <a:r>
              <a:rPr lang="en-US" sz="4400" b="1" dirty="0">
                <a:solidFill>
                  <a:srgbClr val="0665BE"/>
                </a:solidFill>
                <a:latin typeface="Gordita Bold"/>
                <a:ea typeface="Gordita Bold"/>
                <a:cs typeface="Gordita Bold"/>
                <a:sym typeface="Gordita Bold"/>
              </a:rPr>
              <a:t>Exploratory Data Analysis</a:t>
            </a:r>
          </a:p>
        </p:txBody>
      </p:sp>
      <p:sp>
        <p:nvSpPr>
          <p:cNvPr id="19" name="TextBox 18">
            <a:extLst>
              <a:ext uri="{FF2B5EF4-FFF2-40B4-BE49-F238E27FC236}">
                <a16:creationId xmlns:a16="http://schemas.microsoft.com/office/drawing/2014/main" id="{D41C673C-3C52-4622-802A-47C46ED3C479}"/>
              </a:ext>
            </a:extLst>
          </p:cNvPr>
          <p:cNvSpPr txBox="1"/>
          <p:nvPr/>
        </p:nvSpPr>
        <p:spPr>
          <a:xfrm>
            <a:off x="3431206" y="7919125"/>
            <a:ext cx="7114772" cy="923330"/>
          </a:xfrm>
          <a:prstGeom prst="rect">
            <a:avLst/>
          </a:prstGeom>
          <a:noFill/>
        </p:spPr>
        <p:txBody>
          <a:bodyPr wrap="square" rtlCol="0">
            <a:spAutoFit/>
          </a:bodyPr>
          <a:lstStyle/>
          <a:p>
            <a:r>
              <a:rPr lang="en-US" dirty="0"/>
              <a:t>Based on the percentage of the Diabetes people for both classes, it can be seen that people with Diabetes have high possibility of Hypertension as well.</a:t>
            </a:r>
          </a:p>
        </p:txBody>
      </p:sp>
      <p:pic>
        <p:nvPicPr>
          <p:cNvPr id="16" name="Picture 15">
            <a:extLst>
              <a:ext uri="{FF2B5EF4-FFF2-40B4-BE49-F238E27FC236}">
                <a16:creationId xmlns:a16="http://schemas.microsoft.com/office/drawing/2014/main" id="{6E89F334-DA5C-4253-BD23-D41A2BC9E02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13726" y="2585807"/>
            <a:ext cx="10183646" cy="5058481"/>
          </a:xfrm>
          <a:prstGeom prst="rect">
            <a:avLst/>
          </a:prstGeom>
        </p:spPr>
      </p:pic>
      <p:pic>
        <p:nvPicPr>
          <p:cNvPr id="20" name="Picture 19">
            <a:extLst>
              <a:ext uri="{FF2B5EF4-FFF2-40B4-BE49-F238E27FC236}">
                <a16:creationId xmlns:a16="http://schemas.microsoft.com/office/drawing/2014/main" id="{D0A728CE-AE7D-4F06-8B0A-7F214D0988B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9322" y="2604732"/>
            <a:ext cx="10164594" cy="5077534"/>
          </a:xfrm>
          <a:prstGeom prst="rect">
            <a:avLst/>
          </a:prstGeom>
        </p:spPr>
      </p:pic>
    </p:spTree>
    <p:extLst>
      <p:ext uri="{BB962C8B-B14F-4D97-AF65-F5344CB8AC3E}">
        <p14:creationId xmlns:p14="http://schemas.microsoft.com/office/powerpoint/2010/main" val="3326431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081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txBody>
          <a:bodyPr/>
          <a:lstStyle/>
          <a:p>
            <a:endParaRPr lang="en-US" dirty="0"/>
          </a:p>
        </p:txBody>
      </p:sp>
      <p:sp>
        <p:nvSpPr>
          <p:cNvPr id="3" name="Freeform 3"/>
          <p:cNvSpPr/>
          <p:nvPr/>
        </p:nvSpPr>
        <p:spPr>
          <a:xfrm>
            <a:off x="10731322" y="-1958750"/>
            <a:ext cx="10537869" cy="13575354"/>
          </a:xfrm>
          <a:custGeom>
            <a:avLst/>
            <a:gdLst/>
            <a:ahLst/>
            <a:cxnLst/>
            <a:rect l="l" t="t" r="r" b="b"/>
            <a:pathLst>
              <a:path w="10537869" h="13575354">
                <a:moveTo>
                  <a:pt x="0" y="0"/>
                </a:moveTo>
                <a:lnTo>
                  <a:pt x="10537868" y="0"/>
                </a:lnTo>
                <a:lnTo>
                  <a:pt x="10537868" y="13575354"/>
                </a:lnTo>
                <a:lnTo>
                  <a:pt x="0" y="13575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687928" y="4107814"/>
            <a:ext cx="5785416" cy="5785416"/>
          </a:xfrm>
          <a:custGeom>
            <a:avLst/>
            <a:gdLst/>
            <a:ahLst/>
            <a:cxnLst/>
            <a:rect l="l" t="t" r="r" b="b"/>
            <a:pathLst>
              <a:path w="5785416" h="5785416">
                <a:moveTo>
                  <a:pt x="0" y="0"/>
                </a:moveTo>
                <a:lnTo>
                  <a:pt x="5785416" y="0"/>
                </a:lnTo>
                <a:lnTo>
                  <a:pt x="5785416" y="5785416"/>
                </a:lnTo>
                <a:lnTo>
                  <a:pt x="0" y="5785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586718" y="1064302"/>
            <a:ext cx="5081705" cy="4300393"/>
          </a:xfrm>
          <a:custGeom>
            <a:avLst/>
            <a:gdLst/>
            <a:ahLst/>
            <a:cxnLst/>
            <a:rect l="l" t="t" r="r" b="b"/>
            <a:pathLst>
              <a:path w="5081705" h="4300393">
                <a:moveTo>
                  <a:pt x="0" y="0"/>
                </a:moveTo>
                <a:lnTo>
                  <a:pt x="5081705" y="0"/>
                </a:lnTo>
                <a:lnTo>
                  <a:pt x="5081705" y="4300392"/>
                </a:lnTo>
                <a:lnTo>
                  <a:pt x="0" y="4300392"/>
                </a:lnTo>
                <a:lnTo>
                  <a:pt x="0" y="0"/>
                </a:lnTo>
                <a:close/>
              </a:path>
            </a:pathLst>
          </a:custGeom>
          <a:blipFill>
            <a:blip r:embed="rId7">
              <a:alphaModFix amt="6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3405513" y="2028891"/>
            <a:ext cx="5600072" cy="56000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5046" r="-25046"/>
              </a:stretch>
            </a:blipFill>
            <a:ln w="171450" cap="sq">
              <a:solidFill>
                <a:srgbClr val="FFFFFF"/>
              </a:solidFill>
              <a:prstDash val="solid"/>
              <a:miter/>
            </a:ln>
          </p:spPr>
        </p:sp>
      </p:grpSp>
      <p:sp>
        <p:nvSpPr>
          <p:cNvPr id="8" name="Freeform 8"/>
          <p:cNvSpPr/>
          <p:nvPr/>
        </p:nvSpPr>
        <p:spPr>
          <a:xfrm>
            <a:off x="17359006" y="91533"/>
            <a:ext cx="928994" cy="972769"/>
          </a:xfrm>
          <a:custGeom>
            <a:avLst/>
            <a:gdLst/>
            <a:ahLst/>
            <a:cxnLst/>
            <a:rect l="l" t="t" r="r" b="b"/>
            <a:pathLst>
              <a:path w="928994" h="972769">
                <a:moveTo>
                  <a:pt x="0" y="0"/>
                </a:moveTo>
                <a:lnTo>
                  <a:pt x="928994" y="0"/>
                </a:lnTo>
                <a:lnTo>
                  <a:pt x="928994" y="972769"/>
                </a:lnTo>
                <a:lnTo>
                  <a:pt x="0" y="9727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790626" y="481798"/>
            <a:ext cx="11796092" cy="1077218"/>
          </a:xfrm>
          <a:prstGeom prst="rect">
            <a:avLst/>
          </a:prstGeom>
        </p:spPr>
        <p:txBody>
          <a:bodyPr wrap="square"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Project Methodology</a:t>
            </a:r>
          </a:p>
        </p:txBody>
      </p:sp>
      <p:grpSp>
        <p:nvGrpSpPr>
          <p:cNvPr id="10" name="Group 10"/>
          <p:cNvGrpSpPr/>
          <p:nvPr/>
        </p:nvGrpSpPr>
        <p:grpSpPr>
          <a:xfrm>
            <a:off x="16219577" y="7351983"/>
            <a:ext cx="1187739" cy="11877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65BE"/>
            </a:solidFill>
            <a:ln w="85725" cap="sq">
              <a:solidFill>
                <a:srgbClr val="FFFFFF"/>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4" name="TextBox 9">
            <a:extLst>
              <a:ext uri="{FF2B5EF4-FFF2-40B4-BE49-F238E27FC236}">
                <a16:creationId xmlns:a16="http://schemas.microsoft.com/office/drawing/2014/main" id="{FADB1983-C44D-4408-8CD4-28BF5B7BAA69}"/>
              </a:ext>
            </a:extLst>
          </p:cNvPr>
          <p:cNvSpPr txBox="1"/>
          <p:nvPr/>
        </p:nvSpPr>
        <p:spPr>
          <a:xfrm>
            <a:off x="790626" y="1272870"/>
            <a:ext cx="11796092" cy="956096"/>
          </a:xfrm>
          <a:prstGeom prst="rect">
            <a:avLst/>
          </a:prstGeom>
        </p:spPr>
        <p:txBody>
          <a:bodyPr wrap="square" lIns="0" tIns="0" rIns="0" bIns="0" rtlCol="0" anchor="t">
            <a:spAutoFit/>
          </a:bodyPr>
          <a:lstStyle/>
          <a:p>
            <a:pPr algn="l">
              <a:lnSpc>
                <a:spcPts val="8400"/>
              </a:lnSpc>
            </a:pPr>
            <a:r>
              <a:rPr lang="en-US" sz="4400" b="1" dirty="0">
                <a:solidFill>
                  <a:srgbClr val="0665BE"/>
                </a:solidFill>
                <a:latin typeface="Gordita Bold"/>
                <a:ea typeface="Gordita Bold"/>
                <a:cs typeface="Gordita Bold"/>
                <a:sym typeface="Gordita Bold"/>
              </a:rPr>
              <a:t>Exploratory Data Analysis</a:t>
            </a:r>
          </a:p>
        </p:txBody>
      </p:sp>
      <p:sp>
        <p:nvSpPr>
          <p:cNvPr id="19" name="TextBox 18">
            <a:extLst>
              <a:ext uri="{FF2B5EF4-FFF2-40B4-BE49-F238E27FC236}">
                <a16:creationId xmlns:a16="http://schemas.microsoft.com/office/drawing/2014/main" id="{D41C673C-3C52-4622-802A-47C46ED3C479}"/>
              </a:ext>
            </a:extLst>
          </p:cNvPr>
          <p:cNvSpPr txBox="1"/>
          <p:nvPr/>
        </p:nvSpPr>
        <p:spPr>
          <a:xfrm>
            <a:off x="3431206" y="7919125"/>
            <a:ext cx="7114772" cy="646331"/>
          </a:xfrm>
          <a:prstGeom prst="rect">
            <a:avLst/>
          </a:prstGeom>
          <a:noFill/>
        </p:spPr>
        <p:txBody>
          <a:bodyPr wrap="square" rtlCol="0">
            <a:spAutoFit/>
          </a:bodyPr>
          <a:lstStyle/>
          <a:p>
            <a:r>
              <a:rPr lang="en-US" dirty="0"/>
              <a:t>Poor and Fair category of General Health well being of a person contributes to the possibility of being hypertensive as well.</a:t>
            </a:r>
          </a:p>
        </p:txBody>
      </p:sp>
      <p:pic>
        <p:nvPicPr>
          <p:cNvPr id="15" name="Picture 14">
            <a:extLst>
              <a:ext uri="{FF2B5EF4-FFF2-40B4-BE49-F238E27FC236}">
                <a16:creationId xmlns:a16="http://schemas.microsoft.com/office/drawing/2014/main" id="{B83670CD-2D4D-4883-80ED-4B116B46106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255353" y="2587563"/>
            <a:ext cx="10202699" cy="5048955"/>
          </a:xfrm>
          <a:prstGeom prst="rect">
            <a:avLst/>
          </a:prstGeom>
        </p:spPr>
      </p:pic>
      <p:pic>
        <p:nvPicPr>
          <p:cNvPr id="18" name="Picture 17">
            <a:extLst>
              <a:ext uri="{FF2B5EF4-FFF2-40B4-BE49-F238E27FC236}">
                <a16:creationId xmlns:a16="http://schemas.microsoft.com/office/drawing/2014/main" id="{C946A9F3-AC8B-41F1-84F9-9328BE7371C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0090" y="2549568"/>
            <a:ext cx="10240804" cy="5048955"/>
          </a:xfrm>
          <a:prstGeom prst="rect">
            <a:avLst/>
          </a:prstGeom>
        </p:spPr>
      </p:pic>
    </p:spTree>
    <p:extLst>
      <p:ext uri="{BB962C8B-B14F-4D97-AF65-F5344CB8AC3E}">
        <p14:creationId xmlns:p14="http://schemas.microsoft.com/office/powerpoint/2010/main" val="2195716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081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txBody>
          <a:bodyPr/>
          <a:lstStyle/>
          <a:p>
            <a:endParaRPr lang="en-US" dirty="0"/>
          </a:p>
        </p:txBody>
      </p:sp>
      <p:sp>
        <p:nvSpPr>
          <p:cNvPr id="3" name="Freeform 3"/>
          <p:cNvSpPr/>
          <p:nvPr/>
        </p:nvSpPr>
        <p:spPr>
          <a:xfrm>
            <a:off x="9348272" y="-1944867"/>
            <a:ext cx="10537869" cy="13575354"/>
          </a:xfrm>
          <a:custGeom>
            <a:avLst/>
            <a:gdLst/>
            <a:ahLst/>
            <a:cxnLst/>
            <a:rect l="l" t="t" r="r" b="b"/>
            <a:pathLst>
              <a:path w="10537869" h="13575354">
                <a:moveTo>
                  <a:pt x="0" y="0"/>
                </a:moveTo>
                <a:lnTo>
                  <a:pt x="10537868" y="0"/>
                </a:lnTo>
                <a:lnTo>
                  <a:pt x="10537868" y="13575354"/>
                </a:lnTo>
                <a:lnTo>
                  <a:pt x="0" y="13575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687928" y="4107814"/>
            <a:ext cx="5785416" cy="5785416"/>
          </a:xfrm>
          <a:custGeom>
            <a:avLst/>
            <a:gdLst/>
            <a:ahLst/>
            <a:cxnLst/>
            <a:rect l="l" t="t" r="r" b="b"/>
            <a:pathLst>
              <a:path w="5785416" h="5785416">
                <a:moveTo>
                  <a:pt x="0" y="0"/>
                </a:moveTo>
                <a:lnTo>
                  <a:pt x="5785416" y="0"/>
                </a:lnTo>
                <a:lnTo>
                  <a:pt x="5785416" y="5785416"/>
                </a:lnTo>
                <a:lnTo>
                  <a:pt x="0" y="5785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586718" y="1064302"/>
            <a:ext cx="5081705" cy="4300393"/>
          </a:xfrm>
          <a:custGeom>
            <a:avLst/>
            <a:gdLst/>
            <a:ahLst/>
            <a:cxnLst/>
            <a:rect l="l" t="t" r="r" b="b"/>
            <a:pathLst>
              <a:path w="5081705" h="4300393">
                <a:moveTo>
                  <a:pt x="0" y="0"/>
                </a:moveTo>
                <a:lnTo>
                  <a:pt x="5081705" y="0"/>
                </a:lnTo>
                <a:lnTo>
                  <a:pt x="5081705" y="4300392"/>
                </a:lnTo>
                <a:lnTo>
                  <a:pt x="0" y="4300392"/>
                </a:lnTo>
                <a:lnTo>
                  <a:pt x="0" y="0"/>
                </a:lnTo>
                <a:close/>
              </a:path>
            </a:pathLst>
          </a:custGeom>
          <a:blipFill>
            <a:blip r:embed="rId7">
              <a:alphaModFix amt="6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3419541" y="2042774"/>
            <a:ext cx="5600072" cy="56000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5046" r="-25046"/>
              </a:stretch>
            </a:blipFill>
            <a:ln w="171450" cap="sq">
              <a:solidFill>
                <a:srgbClr val="FFFFFF"/>
              </a:solidFill>
              <a:prstDash val="solid"/>
              <a:miter/>
            </a:ln>
          </p:spPr>
        </p:sp>
      </p:grpSp>
      <p:sp>
        <p:nvSpPr>
          <p:cNvPr id="8" name="Freeform 8"/>
          <p:cNvSpPr/>
          <p:nvPr/>
        </p:nvSpPr>
        <p:spPr>
          <a:xfrm>
            <a:off x="17359006" y="91533"/>
            <a:ext cx="928994" cy="972769"/>
          </a:xfrm>
          <a:custGeom>
            <a:avLst/>
            <a:gdLst/>
            <a:ahLst/>
            <a:cxnLst/>
            <a:rect l="l" t="t" r="r" b="b"/>
            <a:pathLst>
              <a:path w="928994" h="972769">
                <a:moveTo>
                  <a:pt x="0" y="0"/>
                </a:moveTo>
                <a:lnTo>
                  <a:pt x="928994" y="0"/>
                </a:lnTo>
                <a:lnTo>
                  <a:pt x="928994" y="972769"/>
                </a:lnTo>
                <a:lnTo>
                  <a:pt x="0" y="9727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790626" y="481798"/>
            <a:ext cx="11796092" cy="1077218"/>
          </a:xfrm>
          <a:prstGeom prst="rect">
            <a:avLst/>
          </a:prstGeom>
        </p:spPr>
        <p:txBody>
          <a:bodyPr wrap="square"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Project Methodology</a:t>
            </a:r>
          </a:p>
        </p:txBody>
      </p:sp>
      <p:grpSp>
        <p:nvGrpSpPr>
          <p:cNvPr id="10" name="Group 10"/>
          <p:cNvGrpSpPr/>
          <p:nvPr/>
        </p:nvGrpSpPr>
        <p:grpSpPr>
          <a:xfrm>
            <a:off x="16219577" y="7351983"/>
            <a:ext cx="1187739" cy="11877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65BE"/>
            </a:solidFill>
            <a:ln w="85725" cap="sq">
              <a:solidFill>
                <a:srgbClr val="FFFFFF"/>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4" name="TextBox 9">
            <a:extLst>
              <a:ext uri="{FF2B5EF4-FFF2-40B4-BE49-F238E27FC236}">
                <a16:creationId xmlns:a16="http://schemas.microsoft.com/office/drawing/2014/main" id="{FADB1983-C44D-4408-8CD4-28BF5B7BAA69}"/>
              </a:ext>
            </a:extLst>
          </p:cNvPr>
          <p:cNvSpPr txBox="1"/>
          <p:nvPr/>
        </p:nvSpPr>
        <p:spPr>
          <a:xfrm>
            <a:off x="790626" y="1272870"/>
            <a:ext cx="11796092" cy="956096"/>
          </a:xfrm>
          <a:prstGeom prst="rect">
            <a:avLst/>
          </a:prstGeom>
        </p:spPr>
        <p:txBody>
          <a:bodyPr wrap="square" lIns="0" tIns="0" rIns="0" bIns="0" rtlCol="0" anchor="t">
            <a:spAutoFit/>
          </a:bodyPr>
          <a:lstStyle/>
          <a:p>
            <a:pPr algn="l">
              <a:lnSpc>
                <a:spcPts val="8400"/>
              </a:lnSpc>
            </a:pPr>
            <a:r>
              <a:rPr lang="en-US" sz="4400" b="1" dirty="0">
                <a:solidFill>
                  <a:srgbClr val="0665BE"/>
                </a:solidFill>
                <a:latin typeface="Gordita Bold"/>
                <a:ea typeface="Gordita Bold"/>
                <a:cs typeface="Gordita Bold"/>
                <a:sym typeface="Gordita Bold"/>
              </a:rPr>
              <a:t>Exploratory Data Analysis</a:t>
            </a:r>
          </a:p>
        </p:txBody>
      </p:sp>
      <p:sp>
        <p:nvSpPr>
          <p:cNvPr id="19" name="TextBox 18">
            <a:extLst>
              <a:ext uri="{FF2B5EF4-FFF2-40B4-BE49-F238E27FC236}">
                <a16:creationId xmlns:a16="http://schemas.microsoft.com/office/drawing/2014/main" id="{D41C673C-3C52-4622-802A-47C46ED3C479}"/>
              </a:ext>
            </a:extLst>
          </p:cNvPr>
          <p:cNvSpPr txBox="1"/>
          <p:nvPr/>
        </p:nvSpPr>
        <p:spPr>
          <a:xfrm>
            <a:off x="1352816" y="7989318"/>
            <a:ext cx="7114772" cy="1477328"/>
          </a:xfrm>
          <a:prstGeom prst="rect">
            <a:avLst/>
          </a:prstGeom>
          <a:noFill/>
        </p:spPr>
        <p:txBody>
          <a:bodyPr wrap="square" rtlCol="0">
            <a:spAutoFit/>
          </a:bodyPr>
          <a:lstStyle/>
          <a:p>
            <a:r>
              <a:rPr lang="en-US" dirty="0"/>
              <a:t>It is worth noting that the as much as the Yoruba tribe falls largely on both classes, it shows that majority of the records/people are Yoruba and something particular about the tribe causes them to be more prone to Hypertension which could be the culture which includes their feeding style, way of life and co.</a:t>
            </a:r>
          </a:p>
        </p:txBody>
      </p:sp>
      <p:pic>
        <p:nvPicPr>
          <p:cNvPr id="16" name="Picture 15">
            <a:extLst>
              <a:ext uri="{FF2B5EF4-FFF2-40B4-BE49-F238E27FC236}">
                <a16:creationId xmlns:a16="http://schemas.microsoft.com/office/drawing/2014/main" id="{86296186-829F-48F9-A154-C26B288C29A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29800" y="2599969"/>
            <a:ext cx="10231278" cy="5058481"/>
          </a:xfrm>
          <a:prstGeom prst="rect">
            <a:avLst/>
          </a:prstGeom>
        </p:spPr>
      </p:pic>
      <p:pic>
        <p:nvPicPr>
          <p:cNvPr id="20" name="Picture 19">
            <a:extLst>
              <a:ext uri="{FF2B5EF4-FFF2-40B4-BE49-F238E27FC236}">
                <a16:creationId xmlns:a16="http://schemas.microsoft.com/office/drawing/2014/main" id="{11D116D0-433C-4F0C-A38B-F787A413B08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21" y="2599969"/>
            <a:ext cx="10145541" cy="5087060"/>
          </a:xfrm>
          <a:prstGeom prst="rect">
            <a:avLst/>
          </a:prstGeom>
        </p:spPr>
      </p:pic>
    </p:spTree>
    <p:extLst>
      <p:ext uri="{BB962C8B-B14F-4D97-AF65-F5344CB8AC3E}">
        <p14:creationId xmlns:p14="http://schemas.microsoft.com/office/powerpoint/2010/main" val="851635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081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txBody>
          <a:bodyPr/>
          <a:lstStyle/>
          <a:p>
            <a:endParaRPr lang="en-US" dirty="0"/>
          </a:p>
        </p:txBody>
      </p:sp>
      <p:sp>
        <p:nvSpPr>
          <p:cNvPr id="3" name="Freeform 3"/>
          <p:cNvSpPr/>
          <p:nvPr/>
        </p:nvSpPr>
        <p:spPr>
          <a:xfrm>
            <a:off x="9348272" y="-1944867"/>
            <a:ext cx="10537869" cy="13575354"/>
          </a:xfrm>
          <a:custGeom>
            <a:avLst/>
            <a:gdLst/>
            <a:ahLst/>
            <a:cxnLst/>
            <a:rect l="l" t="t" r="r" b="b"/>
            <a:pathLst>
              <a:path w="10537869" h="13575354">
                <a:moveTo>
                  <a:pt x="0" y="0"/>
                </a:moveTo>
                <a:lnTo>
                  <a:pt x="10537868" y="0"/>
                </a:lnTo>
                <a:lnTo>
                  <a:pt x="10537868" y="13575354"/>
                </a:lnTo>
                <a:lnTo>
                  <a:pt x="0" y="13575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687928" y="4107814"/>
            <a:ext cx="5785416" cy="5785416"/>
          </a:xfrm>
          <a:custGeom>
            <a:avLst/>
            <a:gdLst/>
            <a:ahLst/>
            <a:cxnLst/>
            <a:rect l="l" t="t" r="r" b="b"/>
            <a:pathLst>
              <a:path w="5785416" h="5785416">
                <a:moveTo>
                  <a:pt x="0" y="0"/>
                </a:moveTo>
                <a:lnTo>
                  <a:pt x="5785416" y="0"/>
                </a:lnTo>
                <a:lnTo>
                  <a:pt x="5785416" y="5785416"/>
                </a:lnTo>
                <a:lnTo>
                  <a:pt x="0" y="5785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586718" y="1064302"/>
            <a:ext cx="5081705" cy="4300393"/>
          </a:xfrm>
          <a:custGeom>
            <a:avLst/>
            <a:gdLst/>
            <a:ahLst/>
            <a:cxnLst/>
            <a:rect l="l" t="t" r="r" b="b"/>
            <a:pathLst>
              <a:path w="5081705" h="4300393">
                <a:moveTo>
                  <a:pt x="0" y="0"/>
                </a:moveTo>
                <a:lnTo>
                  <a:pt x="5081705" y="0"/>
                </a:lnTo>
                <a:lnTo>
                  <a:pt x="5081705" y="4300392"/>
                </a:lnTo>
                <a:lnTo>
                  <a:pt x="0" y="4300392"/>
                </a:lnTo>
                <a:lnTo>
                  <a:pt x="0" y="0"/>
                </a:lnTo>
                <a:close/>
              </a:path>
            </a:pathLst>
          </a:custGeom>
          <a:blipFill>
            <a:blip r:embed="rId7">
              <a:alphaModFix amt="6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3419541" y="2042774"/>
            <a:ext cx="5600072" cy="56000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5046" r="-25046"/>
              </a:stretch>
            </a:blipFill>
            <a:ln w="171450" cap="sq">
              <a:solidFill>
                <a:srgbClr val="FFFFFF"/>
              </a:solidFill>
              <a:prstDash val="solid"/>
              <a:miter/>
            </a:ln>
          </p:spPr>
        </p:sp>
      </p:grpSp>
      <p:sp>
        <p:nvSpPr>
          <p:cNvPr id="8" name="Freeform 8"/>
          <p:cNvSpPr/>
          <p:nvPr/>
        </p:nvSpPr>
        <p:spPr>
          <a:xfrm>
            <a:off x="17359006" y="91533"/>
            <a:ext cx="928994" cy="972769"/>
          </a:xfrm>
          <a:custGeom>
            <a:avLst/>
            <a:gdLst/>
            <a:ahLst/>
            <a:cxnLst/>
            <a:rect l="l" t="t" r="r" b="b"/>
            <a:pathLst>
              <a:path w="928994" h="972769">
                <a:moveTo>
                  <a:pt x="0" y="0"/>
                </a:moveTo>
                <a:lnTo>
                  <a:pt x="928994" y="0"/>
                </a:lnTo>
                <a:lnTo>
                  <a:pt x="928994" y="972769"/>
                </a:lnTo>
                <a:lnTo>
                  <a:pt x="0" y="9727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790626" y="481798"/>
            <a:ext cx="11796092" cy="1077218"/>
          </a:xfrm>
          <a:prstGeom prst="rect">
            <a:avLst/>
          </a:prstGeom>
        </p:spPr>
        <p:txBody>
          <a:bodyPr wrap="square"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Project Methodology</a:t>
            </a:r>
          </a:p>
        </p:txBody>
      </p:sp>
      <p:grpSp>
        <p:nvGrpSpPr>
          <p:cNvPr id="10" name="Group 10"/>
          <p:cNvGrpSpPr/>
          <p:nvPr/>
        </p:nvGrpSpPr>
        <p:grpSpPr>
          <a:xfrm>
            <a:off x="16219577" y="7351983"/>
            <a:ext cx="1187739" cy="11877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65BE"/>
            </a:solidFill>
            <a:ln w="85725" cap="sq">
              <a:solidFill>
                <a:srgbClr val="FFFFFF"/>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4" name="TextBox 9">
            <a:extLst>
              <a:ext uri="{FF2B5EF4-FFF2-40B4-BE49-F238E27FC236}">
                <a16:creationId xmlns:a16="http://schemas.microsoft.com/office/drawing/2014/main" id="{FADB1983-C44D-4408-8CD4-28BF5B7BAA69}"/>
              </a:ext>
            </a:extLst>
          </p:cNvPr>
          <p:cNvSpPr txBox="1"/>
          <p:nvPr/>
        </p:nvSpPr>
        <p:spPr>
          <a:xfrm>
            <a:off x="790626" y="1272870"/>
            <a:ext cx="11796092" cy="956096"/>
          </a:xfrm>
          <a:prstGeom prst="rect">
            <a:avLst/>
          </a:prstGeom>
        </p:spPr>
        <p:txBody>
          <a:bodyPr wrap="square" lIns="0" tIns="0" rIns="0" bIns="0" rtlCol="0" anchor="t">
            <a:spAutoFit/>
          </a:bodyPr>
          <a:lstStyle/>
          <a:p>
            <a:pPr algn="l">
              <a:lnSpc>
                <a:spcPts val="8400"/>
              </a:lnSpc>
            </a:pPr>
            <a:r>
              <a:rPr lang="en-US" sz="4400" b="1" dirty="0">
                <a:solidFill>
                  <a:srgbClr val="0665BE"/>
                </a:solidFill>
                <a:latin typeface="Gordita Bold"/>
                <a:ea typeface="Gordita Bold"/>
                <a:cs typeface="Gordita Bold"/>
                <a:sym typeface="Gordita Bold"/>
              </a:rPr>
              <a:t>Exploratory Data Analysis</a:t>
            </a:r>
          </a:p>
        </p:txBody>
      </p:sp>
      <p:sp>
        <p:nvSpPr>
          <p:cNvPr id="19" name="TextBox 18">
            <a:extLst>
              <a:ext uri="{FF2B5EF4-FFF2-40B4-BE49-F238E27FC236}">
                <a16:creationId xmlns:a16="http://schemas.microsoft.com/office/drawing/2014/main" id="{D41C673C-3C52-4622-802A-47C46ED3C479}"/>
              </a:ext>
            </a:extLst>
          </p:cNvPr>
          <p:cNvSpPr txBox="1"/>
          <p:nvPr/>
        </p:nvSpPr>
        <p:spPr>
          <a:xfrm>
            <a:off x="1352816" y="7989318"/>
            <a:ext cx="7114772" cy="646331"/>
          </a:xfrm>
          <a:prstGeom prst="rect">
            <a:avLst/>
          </a:prstGeom>
          <a:noFill/>
        </p:spPr>
        <p:txBody>
          <a:bodyPr wrap="square" rtlCol="0">
            <a:spAutoFit/>
          </a:bodyPr>
          <a:lstStyle/>
          <a:p>
            <a:r>
              <a:rPr lang="en-US" dirty="0"/>
              <a:t>Not a contrast but is a risk indicator that Overweight BMI status should be monitored</a:t>
            </a:r>
          </a:p>
        </p:txBody>
      </p:sp>
      <p:pic>
        <p:nvPicPr>
          <p:cNvPr id="15" name="Picture 14">
            <a:extLst>
              <a:ext uri="{FF2B5EF4-FFF2-40B4-BE49-F238E27FC236}">
                <a16:creationId xmlns:a16="http://schemas.microsoft.com/office/drawing/2014/main" id="{3E5015BB-0988-4B66-84A1-58FA187ACE9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86033" y="2689271"/>
            <a:ext cx="9900108" cy="4908457"/>
          </a:xfrm>
          <a:prstGeom prst="rect">
            <a:avLst/>
          </a:prstGeom>
        </p:spPr>
      </p:pic>
      <p:pic>
        <p:nvPicPr>
          <p:cNvPr id="18" name="Picture 17">
            <a:extLst>
              <a:ext uri="{FF2B5EF4-FFF2-40B4-BE49-F238E27FC236}">
                <a16:creationId xmlns:a16="http://schemas.microsoft.com/office/drawing/2014/main" id="{1DD39163-33DD-4889-9BE4-2A22506F2F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2654598"/>
            <a:ext cx="10221751" cy="5039428"/>
          </a:xfrm>
          <a:prstGeom prst="rect">
            <a:avLst/>
          </a:prstGeom>
        </p:spPr>
      </p:pic>
    </p:spTree>
    <p:extLst>
      <p:ext uri="{BB962C8B-B14F-4D97-AF65-F5344CB8AC3E}">
        <p14:creationId xmlns:p14="http://schemas.microsoft.com/office/powerpoint/2010/main" val="4215761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081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txBody>
          <a:bodyPr/>
          <a:lstStyle/>
          <a:p>
            <a:endParaRPr lang="en-US" dirty="0"/>
          </a:p>
        </p:txBody>
      </p:sp>
      <p:sp>
        <p:nvSpPr>
          <p:cNvPr id="3" name="Freeform 3"/>
          <p:cNvSpPr/>
          <p:nvPr/>
        </p:nvSpPr>
        <p:spPr>
          <a:xfrm>
            <a:off x="9348272" y="-1944867"/>
            <a:ext cx="10537869" cy="13575354"/>
          </a:xfrm>
          <a:custGeom>
            <a:avLst/>
            <a:gdLst/>
            <a:ahLst/>
            <a:cxnLst/>
            <a:rect l="l" t="t" r="r" b="b"/>
            <a:pathLst>
              <a:path w="10537869" h="13575354">
                <a:moveTo>
                  <a:pt x="0" y="0"/>
                </a:moveTo>
                <a:lnTo>
                  <a:pt x="10537868" y="0"/>
                </a:lnTo>
                <a:lnTo>
                  <a:pt x="10537868" y="13575354"/>
                </a:lnTo>
                <a:lnTo>
                  <a:pt x="0" y="13575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687928" y="4107814"/>
            <a:ext cx="5785416" cy="5785416"/>
          </a:xfrm>
          <a:custGeom>
            <a:avLst/>
            <a:gdLst/>
            <a:ahLst/>
            <a:cxnLst/>
            <a:rect l="l" t="t" r="r" b="b"/>
            <a:pathLst>
              <a:path w="5785416" h="5785416">
                <a:moveTo>
                  <a:pt x="0" y="0"/>
                </a:moveTo>
                <a:lnTo>
                  <a:pt x="5785416" y="0"/>
                </a:lnTo>
                <a:lnTo>
                  <a:pt x="5785416" y="5785416"/>
                </a:lnTo>
                <a:lnTo>
                  <a:pt x="0" y="5785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586718" y="1064302"/>
            <a:ext cx="5081705" cy="4300393"/>
          </a:xfrm>
          <a:custGeom>
            <a:avLst/>
            <a:gdLst/>
            <a:ahLst/>
            <a:cxnLst/>
            <a:rect l="l" t="t" r="r" b="b"/>
            <a:pathLst>
              <a:path w="5081705" h="4300393">
                <a:moveTo>
                  <a:pt x="0" y="0"/>
                </a:moveTo>
                <a:lnTo>
                  <a:pt x="5081705" y="0"/>
                </a:lnTo>
                <a:lnTo>
                  <a:pt x="5081705" y="4300392"/>
                </a:lnTo>
                <a:lnTo>
                  <a:pt x="0" y="4300392"/>
                </a:lnTo>
                <a:lnTo>
                  <a:pt x="0" y="0"/>
                </a:lnTo>
                <a:close/>
              </a:path>
            </a:pathLst>
          </a:custGeom>
          <a:blipFill>
            <a:blip r:embed="rId7">
              <a:alphaModFix amt="6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3419541" y="2042774"/>
            <a:ext cx="5600072" cy="56000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5046" r="-25046"/>
              </a:stretch>
            </a:blipFill>
            <a:ln w="171450" cap="sq">
              <a:solidFill>
                <a:srgbClr val="FFFFFF"/>
              </a:solidFill>
              <a:prstDash val="solid"/>
              <a:miter/>
            </a:ln>
          </p:spPr>
        </p:sp>
      </p:grpSp>
      <p:sp>
        <p:nvSpPr>
          <p:cNvPr id="8" name="Freeform 8"/>
          <p:cNvSpPr/>
          <p:nvPr/>
        </p:nvSpPr>
        <p:spPr>
          <a:xfrm>
            <a:off x="17359006" y="91533"/>
            <a:ext cx="928994" cy="972769"/>
          </a:xfrm>
          <a:custGeom>
            <a:avLst/>
            <a:gdLst/>
            <a:ahLst/>
            <a:cxnLst/>
            <a:rect l="l" t="t" r="r" b="b"/>
            <a:pathLst>
              <a:path w="928994" h="972769">
                <a:moveTo>
                  <a:pt x="0" y="0"/>
                </a:moveTo>
                <a:lnTo>
                  <a:pt x="928994" y="0"/>
                </a:lnTo>
                <a:lnTo>
                  <a:pt x="928994" y="972769"/>
                </a:lnTo>
                <a:lnTo>
                  <a:pt x="0" y="9727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790626" y="481798"/>
            <a:ext cx="11796092" cy="1077218"/>
          </a:xfrm>
          <a:prstGeom prst="rect">
            <a:avLst/>
          </a:prstGeom>
        </p:spPr>
        <p:txBody>
          <a:bodyPr wrap="square"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Project Methodology</a:t>
            </a:r>
          </a:p>
        </p:txBody>
      </p:sp>
      <p:grpSp>
        <p:nvGrpSpPr>
          <p:cNvPr id="10" name="Group 10"/>
          <p:cNvGrpSpPr/>
          <p:nvPr/>
        </p:nvGrpSpPr>
        <p:grpSpPr>
          <a:xfrm>
            <a:off x="16219577" y="7351983"/>
            <a:ext cx="1187739" cy="11877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65BE"/>
            </a:solidFill>
            <a:ln w="85725" cap="sq">
              <a:solidFill>
                <a:srgbClr val="FFFFFF"/>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4" name="TextBox 9">
            <a:extLst>
              <a:ext uri="{FF2B5EF4-FFF2-40B4-BE49-F238E27FC236}">
                <a16:creationId xmlns:a16="http://schemas.microsoft.com/office/drawing/2014/main" id="{FADB1983-C44D-4408-8CD4-28BF5B7BAA69}"/>
              </a:ext>
            </a:extLst>
          </p:cNvPr>
          <p:cNvSpPr txBox="1"/>
          <p:nvPr/>
        </p:nvSpPr>
        <p:spPr>
          <a:xfrm>
            <a:off x="790626" y="1272870"/>
            <a:ext cx="11796092" cy="956096"/>
          </a:xfrm>
          <a:prstGeom prst="rect">
            <a:avLst/>
          </a:prstGeom>
        </p:spPr>
        <p:txBody>
          <a:bodyPr wrap="square" lIns="0" tIns="0" rIns="0" bIns="0" rtlCol="0" anchor="t">
            <a:spAutoFit/>
          </a:bodyPr>
          <a:lstStyle/>
          <a:p>
            <a:pPr algn="l">
              <a:lnSpc>
                <a:spcPts val="8400"/>
              </a:lnSpc>
            </a:pPr>
            <a:r>
              <a:rPr lang="en-US" sz="4400" b="1" dirty="0">
                <a:solidFill>
                  <a:srgbClr val="0665BE"/>
                </a:solidFill>
                <a:latin typeface="Gordita Bold"/>
                <a:ea typeface="Gordita Bold"/>
                <a:cs typeface="Gordita Bold"/>
                <a:sym typeface="Gordita Bold"/>
              </a:rPr>
              <a:t>Predictive Modelling</a:t>
            </a:r>
          </a:p>
        </p:txBody>
      </p:sp>
      <p:pic>
        <p:nvPicPr>
          <p:cNvPr id="16" name="Picture 15">
            <a:extLst>
              <a:ext uri="{FF2B5EF4-FFF2-40B4-BE49-F238E27FC236}">
                <a16:creationId xmlns:a16="http://schemas.microsoft.com/office/drawing/2014/main" id="{5B7EFFD6-8D9F-4799-8D34-A23FE7F2577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05273" y="2161857"/>
            <a:ext cx="10231278" cy="5068007"/>
          </a:xfrm>
          <a:prstGeom prst="rect">
            <a:avLst/>
          </a:prstGeom>
        </p:spPr>
      </p:pic>
      <p:pic>
        <p:nvPicPr>
          <p:cNvPr id="20" name="Picture 19">
            <a:extLst>
              <a:ext uri="{FF2B5EF4-FFF2-40B4-BE49-F238E27FC236}">
                <a16:creationId xmlns:a16="http://schemas.microsoft.com/office/drawing/2014/main" id="{9E611ADC-1942-4B28-991C-713F7F84263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6183" y="3293777"/>
            <a:ext cx="5609513" cy="3098065"/>
          </a:xfrm>
          <a:prstGeom prst="rect">
            <a:avLst/>
          </a:prstGeom>
        </p:spPr>
      </p:pic>
    </p:spTree>
    <p:extLst>
      <p:ext uri="{BB962C8B-B14F-4D97-AF65-F5344CB8AC3E}">
        <p14:creationId xmlns:p14="http://schemas.microsoft.com/office/powerpoint/2010/main" val="2179213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sp>
      <p:grpSp>
        <p:nvGrpSpPr>
          <p:cNvPr id="3" name="Group 3"/>
          <p:cNvGrpSpPr/>
          <p:nvPr/>
        </p:nvGrpSpPr>
        <p:grpSpPr>
          <a:xfrm>
            <a:off x="-2639001" y="-459353"/>
            <a:ext cx="13514159" cy="11071248"/>
            <a:chOff x="0" y="0"/>
            <a:chExt cx="3559285" cy="2915884"/>
          </a:xfrm>
        </p:grpSpPr>
        <p:sp>
          <p:nvSpPr>
            <p:cNvPr id="4" name="Freeform 4"/>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a:off x="10875158" y="-1293393"/>
            <a:ext cx="10537869"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7883663" y="-4475067"/>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sp>
      <p:sp>
        <p:nvSpPr>
          <p:cNvPr id="9" name="AutoShape 9"/>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4338026" y="1143000"/>
            <a:ext cx="9355651" cy="1104900"/>
          </a:xfrm>
          <a:prstGeom prst="rect">
            <a:avLst/>
          </a:prstGeom>
        </p:spPr>
        <p:txBody>
          <a:bodyPr lIns="0" tIns="0" rIns="0" bIns="0" rtlCol="0" anchor="t">
            <a:spAutoFit/>
          </a:bodyPr>
          <a:lstStyle/>
          <a:p>
            <a:pPr algn="l">
              <a:lnSpc>
                <a:spcPts val="8400"/>
              </a:lnSpc>
            </a:pPr>
            <a:r>
              <a:rPr lang="en-US" sz="8000" b="1">
                <a:solidFill>
                  <a:srgbClr val="FFFFFF"/>
                </a:solidFill>
                <a:latin typeface="Gordita Bold"/>
                <a:ea typeface="Gordita Bold"/>
                <a:cs typeface="Gordita Bold"/>
                <a:sym typeface="Gordita Bold"/>
              </a:rPr>
              <a:t>Data Insights</a:t>
            </a:r>
          </a:p>
        </p:txBody>
      </p:sp>
      <p:sp>
        <p:nvSpPr>
          <p:cNvPr id="12" name="Freeform 12"/>
          <p:cNvSpPr/>
          <p:nvPr/>
        </p:nvSpPr>
        <p:spPr>
          <a:xfrm>
            <a:off x="5300737" y="-4344171"/>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3657398" y="5033813"/>
            <a:ext cx="460471" cy="46047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595856" y="1645777"/>
            <a:ext cx="285038" cy="28503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1" name="TextBox 21"/>
          <p:cNvSpPr txBox="1"/>
          <p:nvPr/>
        </p:nvSpPr>
        <p:spPr>
          <a:xfrm>
            <a:off x="818088" y="3167720"/>
            <a:ext cx="14131150" cy="5020349"/>
          </a:xfrm>
          <a:prstGeom prst="rect">
            <a:avLst/>
          </a:prstGeom>
        </p:spPr>
        <p:txBody>
          <a:bodyPr wrap="square" lIns="0" tIns="0" rIns="0" bIns="0" rtlCol="0" anchor="t">
            <a:spAutoFit/>
          </a:bodyPr>
          <a:lstStyle/>
          <a:p>
            <a:pPr algn="just">
              <a:lnSpc>
                <a:spcPts val="3639"/>
              </a:lnSpc>
            </a:pPr>
            <a:r>
              <a:rPr lang="en-US" sz="2400" dirty="0">
                <a:solidFill>
                  <a:srgbClr val="FFFFFF"/>
                </a:solidFill>
                <a:latin typeface="Poppins"/>
                <a:ea typeface="Poppins"/>
                <a:cs typeface="Poppins"/>
                <a:sym typeface="Poppins"/>
              </a:rPr>
              <a:t>OBSERVATIONS</a:t>
            </a:r>
          </a:p>
          <a:p>
            <a:pPr marL="514350" indent="-514350" algn="just">
              <a:lnSpc>
                <a:spcPts val="3639"/>
              </a:lnSpc>
              <a:buAutoNum type="arabicPeriod"/>
            </a:pPr>
            <a:r>
              <a:rPr lang="en-US" sz="2400" dirty="0">
                <a:solidFill>
                  <a:srgbClr val="FFFFFF"/>
                </a:solidFill>
                <a:latin typeface="Poppins"/>
                <a:ea typeface="Poppins"/>
                <a:cs typeface="Poppins"/>
                <a:sym typeface="Poppins"/>
              </a:rPr>
              <a:t>Only 6 of the features shows clear contrast between Hypertensive class and Non hypertensive class.</a:t>
            </a:r>
          </a:p>
          <a:p>
            <a:pPr marL="514350" indent="-514350" algn="just">
              <a:lnSpc>
                <a:spcPts val="3639"/>
              </a:lnSpc>
              <a:buAutoNum type="arabicPeriod"/>
            </a:pPr>
            <a:r>
              <a:rPr lang="en-US" sz="2400" dirty="0">
                <a:solidFill>
                  <a:srgbClr val="FFFFFF"/>
                </a:solidFill>
                <a:latin typeface="Poppins"/>
                <a:ea typeface="Poppins"/>
                <a:cs typeface="Poppins"/>
                <a:sym typeface="Poppins"/>
              </a:rPr>
              <a:t>Data is largely biased with 91% of the record Non-Hypertensive.</a:t>
            </a:r>
          </a:p>
          <a:p>
            <a:pPr marL="514350" indent="-514350" algn="just">
              <a:lnSpc>
                <a:spcPts val="3639"/>
              </a:lnSpc>
              <a:buAutoNum type="arabicPeriod"/>
            </a:pPr>
            <a:endParaRPr lang="en-US" sz="2400" dirty="0">
              <a:solidFill>
                <a:srgbClr val="FFFFFF"/>
              </a:solidFill>
              <a:latin typeface="Poppins"/>
              <a:ea typeface="Poppins"/>
              <a:cs typeface="Poppins"/>
              <a:sym typeface="Poppins"/>
            </a:endParaRPr>
          </a:p>
          <a:p>
            <a:pPr algn="just">
              <a:lnSpc>
                <a:spcPts val="3639"/>
              </a:lnSpc>
            </a:pPr>
            <a:r>
              <a:rPr lang="en-US" sz="2400" dirty="0">
                <a:solidFill>
                  <a:srgbClr val="FFFFFF"/>
                </a:solidFill>
                <a:latin typeface="Poppins"/>
                <a:ea typeface="Poppins"/>
                <a:cs typeface="Poppins"/>
                <a:sym typeface="Poppins"/>
              </a:rPr>
              <a:t>INSIGHTS</a:t>
            </a:r>
          </a:p>
          <a:p>
            <a:pPr marL="514350" indent="-514350" algn="just">
              <a:lnSpc>
                <a:spcPts val="3639"/>
              </a:lnSpc>
              <a:buAutoNum type="arabicPeriod"/>
            </a:pPr>
            <a:r>
              <a:rPr lang="en-US" sz="2400" dirty="0">
                <a:solidFill>
                  <a:srgbClr val="FFFFFF"/>
                </a:solidFill>
                <a:latin typeface="Poppins"/>
                <a:ea typeface="Poppins"/>
                <a:cs typeface="Poppins"/>
                <a:sym typeface="Poppins"/>
              </a:rPr>
              <a:t>The following features shows a clear contrast between both classes of the Target feature</a:t>
            </a:r>
          </a:p>
          <a:p>
            <a:pPr algn="just">
              <a:lnSpc>
                <a:spcPts val="3639"/>
              </a:lnSpc>
            </a:pPr>
            <a:r>
              <a:rPr lang="en-US" sz="2400" dirty="0">
                <a:solidFill>
                  <a:srgbClr val="FFFFFF"/>
                </a:solidFill>
                <a:latin typeface="Poppins"/>
                <a:ea typeface="Poppins"/>
                <a:cs typeface="Poppins"/>
                <a:sym typeface="Poppins"/>
              </a:rPr>
              <a:t>	Smoke, Sex, </a:t>
            </a:r>
            <a:r>
              <a:rPr lang="en-US" sz="2400" dirty="0" err="1">
                <a:solidFill>
                  <a:srgbClr val="FFFFFF"/>
                </a:solidFill>
                <a:latin typeface="Poppins"/>
                <a:ea typeface="Poppins"/>
                <a:cs typeface="Poppins"/>
                <a:sym typeface="Poppins"/>
              </a:rPr>
              <a:t>AgeCategory</a:t>
            </a:r>
            <a:r>
              <a:rPr lang="en-US" sz="2400" dirty="0">
                <a:solidFill>
                  <a:srgbClr val="FFFFFF"/>
                </a:solidFill>
                <a:latin typeface="Poppins"/>
                <a:ea typeface="Poppins"/>
                <a:cs typeface="Poppins"/>
                <a:sym typeface="Poppins"/>
              </a:rPr>
              <a:t>, Diabetes, </a:t>
            </a:r>
            <a:r>
              <a:rPr lang="en-US" sz="2400" dirty="0" err="1">
                <a:solidFill>
                  <a:srgbClr val="FFFFFF"/>
                </a:solidFill>
                <a:latin typeface="Poppins"/>
                <a:ea typeface="Poppins"/>
                <a:cs typeface="Poppins"/>
                <a:sym typeface="Poppins"/>
              </a:rPr>
              <a:t>GenHealth</a:t>
            </a:r>
            <a:r>
              <a:rPr lang="en-US" sz="2400" dirty="0">
                <a:solidFill>
                  <a:srgbClr val="FFFFFF"/>
                </a:solidFill>
                <a:latin typeface="Poppins"/>
                <a:ea typeface="Poppins"/>
                <a:cs typeface="Poppins"/>
                <a:sym typeface="Poppins"/>
              </a:rPr>
              <a:t>, Tribe</a:t>
            </a:r>
          </a:p>
          <a:p>
            <a:pPr algn="just">
              <a:lnSpc>
                <a:spcPts val="3639"/>
              </a:lnSpc>
            </a:pPr>
            <a:r>
              <a:rPr lang="en-US" sz="2400" dirty="0">
                <a:solidFill>
                  <a:srgbClr val="FFFFFF"/>
                </a:solidFill>
                <a:latin typeface="Poppins"/>
                <a:ea typeface="Poppins"/>
                <a:cs typeface="Poppins"/>
                <a:sym typeface="Poppins"/>
              </a:rPr>
              <a:t>      These features shows high potentials for Hypertension indicators.</a:t>
            </a:r>
          </a:p>
          <a:p>
            <a:pPr marL="514350" indent="-514350" algn="just">
              <a:lnSpc>
                <a:spcPts val="3639"/>
              </a:lnSpc>
              <a:buAutoNum type="arabicPeriod" startAt="2"/>
            </a:pPr>
            <a:r>
              <a:rPr lang="en-US" sz="2400" dirty="0">
                <a:solidFill>
                  <a:srgbClr val="FFFFFF"/>
                </a:solidFill>
                <a:latin typeface="Poppins"/>
                <a:ea typeface="Poppins"/>
                <a:cs typeface="Poppins"/>
                <a:sym typeface="Poppins"/>
              </a:rPr>
              <a:t>Other features shows blurry or low potential for Hypertension indicators.</a:t>
            </a:r>
          </a:p>
          <a:p>
            <a:pPr marL="514350" indent="-514350" algn="just">
              <a:lnSpc>
                <a:spcPts val="3639"/>
              </a:lnSpc>
              <a:buAutoNum type="arabicPeriod" startAt="2"/>
            </a:pPr>
            <a:endParaRPr lang="en-US" sz="1600" dirty="0">
              <a:solidFill>
                <a:srgbClr val="FFFFFF"/>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13735369" y="-626955"/>
            <a:ext cx="9324265" cy="12011935"/>
          </a:xfrm>
          <a:custGeom>
            <a:avLst/>
            <a:gdLst/>
            <a:ahLst/>
            <a:cxnLst/>
            <a:rect l="l" t="t" r="r" b="b"/>
            <a:pathLst>
              <a:path w="9324265" h="12011935">
                <a:moveTo>
                  <a:pt x="0" y="0"/>
                </a:moveTo>
                <a:lnTo>
                  <a:pt x="9324265" y="0"/>
                </a:lnTo>
                <a:lnTo>
                  <a:pt x="9324265" y="12011935"/>
                </a:lnTo>
                <a:lnTo>
                  <a:pt x="0" y="120119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4325600" y="2020450"/>
            <a:ext cx="5832618" cy="583261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50093"/>
              </a:stretch>
            </a:blipFill>
            <a:ln w="171450" cap="sq">
              <a:solidFill>
                <a:srgbClr val="FFFFFF"/>
              </a:solidFill>
              <a:prstDash val="solid"/>
              <a:miter/>
            </a:ln>
          </p:spPr>
        </p:sp>
      </p:grpSp>
      <p:sp>
        <p:nvSpPr>
          <p:cNvPr id="6" name="Freeform 6"/>
          <p:cNvSpPr/>
          <p:nvPr/>
        </p:nvSpPr>
        <p:spPr>
          <a:xfrm>
            <a:off x="10768587" y="6579629"/>
            <a:ext cx="663895" cy="695178"/>
          </a:xfrm>
          <a:custGeom>
            <a:avLst/>
            <a:gdLst/>
            <a:ahLst/>
            <a:cxnLst/>
            <a:rect l="l" t="t" r="r" b="b"/>
            <a:pathLst>
              <a:path w="663895" h="695178">
                <a:moveTo>
                  <a:pt x="0" y="0"/>
                </a:moveTo>
                <a:lnTo>
                  <a:pt x="663895" y="0"/>
                </a:lnTo>
                <a:lnTo>
                  <a:pt x="663895" y="695178"/>
                </a:lnTo>
                <a:lnTo>
                  <a:pt x="0" y="6951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15644015" y="2020450"/>
            <a:ext cx="705693" cy="70569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990600" y="523680"/>
            <a:ext cx="9383738" cy="984885"/>
          </a:xfrm>
          <a:prstGeom prst="rect">
            <a:avLst/>
          </a:prstGeom>
        </p:spPr>
        <p:txBody>
          <a:bodyPr lIns="0" tIns="0" rIns="0" bIns="0" rtlCol="0" anchor="t">
            <a:spAutoFit/>
          </a:bodyPr>
          <a:lstStyle/>
          <a:p>
            <a:pPr algn="l">
              <a:lnSpc>
                <a:spcPts val="7560"/>
              </a:lnSpc>
            </a:pPr>
            <a:r>
              <a:rPr lang="en-US" sz="7200" b="1" dirty="0">
                <a:solidFill>
                  <a:srgbClr val="0665BE"/>
                </a:solidFill>
                <a:latin typeface="Gordita Bold"/>
                <a:ea typeface="Gordita Bold"/>
                <a:cs typeface="Gordita Bold"/>
                <a:sym typeface="Gordita Bold"/>
              </a:rPr>
              <a:t>Problem Statement</a:t>
            </a:r>
          </a:p>
        </p:txBody>
      </p:sp>
      <p:sp>
        <p:nvSpPr>
          <p:cNvPr id="11" name="TextBox 11"/>
          <p:cNvSpPr txBox="1"/>
          <p:nvPr/>
        </p:nvSpPr>
        <p:spPr>
          <a:xfrm>
            <a:off x="1249722" y="3017131"/>
            <a:ext cx="12847278" cy="5525102"/>
          </a:xfrm>
          <a:prstGeom prst="rect">
            <a:avLst/>
          </a:prstGeom>
        </p:spPr>
        <p:txBody>
          <a:bodyPr wrap="square" lIns="0" tIns="0" rIns="0" bIns="0" rtlCol="0" anchor="t">
            <a:spAutoFit/>
          </a:bodyPr>
          <a:lstStyle/>
          <a:p>
            <a:pPr algn="just">
              <a:lnSpc>
                <a:spcPts val="3639"/>
              </a:lnSpc>
            </a:pPr>
            <a:r>
              <a:rPr lang="en-US" sz="2800" dirty="0">
                <a:solidFill>
                  <a:srgbClr val="000000"/>
                </a:solidFill>
                <a:latin typeface="Poppins"/>
                <a:ea typeface="Poppins"/>
                <a:cs typeface="Poppins"/>
                <a:sym typeface="Poppins"/>
              </a:rPr>
              <a:t>The rapidly increasing prevalence of non-communicable disease (NCDs), such as cardiovascular diseases, diabetes, hypertension and cancers, poses a significant threat to the health and economic stability of African countries. </a:t>
            </a:r>
            <a:r>
              <a:rPr lang="en-US" sz="2800" dirty="0">
                <a:solidFill>
                  <a:srgbClr val="000000"/>
                </a:solidFill>
                <a:latin typeface="Poppins" panose="020B0604020202020204" charset="0"/>
                <a:ea typeface="Poppins"/>
                <a:cs typeface="Poppins" panose="020B0604020202020204" charset="0"/>
                <a:sym typeface="Poppins"/>
              </a:rPr>
              <a:t>Such as Nigeria where a</a:t>
            </a:r>
            <a:r>
              <a:rPr lang="en-US" sz="2800" dirty="0">
                <a:latin typeface="Poppins" panose="020B0604020202020204" charset="0"/>
                <a:cs typeface="Poppins" panose="020B0604020202020204" charset="0"/>
              </a:rPr>
              <a:t> study involving Nigerian healthcare providers highlighted the struggle to transition from an acute-care model to one that accommodates chronic disease management. Providers emphasized the need for self-management support and patient education to effectively manage chronic conditions.</a:t>
            </a:r>
          </a:p>
          <a:p>
            <a:pPr algn="just">
              <a:lnSpc>
                <a:spcPts val="3639"/>
              </a:lnSpc>
            </a:pPr>
            <a:r>
              <a:rPr lang="en-US" sz="2800" dirty="0">
                <a:solidFill>
                  <a:srgbClr val="000000"/>
                </a:solidFill>
                <a:latin typeface="Poppins"/>
                <a:ea typeface="Poppins"/>
                <a:cs typeface="Poppins"/>
                <a:sym typeface="Poppins"/>
              </a:rPr>
              <a:t>The purpose of this analysis is to highlight high risk patients and help track efficient features to help predict and detect Hypertensive patients at early time.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flipH="1">
            <a:off x="-7467600" y="-1866900"/>
            <a:ext cx="12039733" cy="15510123"/>
          </a:xfrm>
          <a:custGeom>
            <a:avLst/>
            <a:gdLst/>
            <a:ahLst/>
            <a:cxnLst/>
            <a:rect l="l" t="t" r="r" b="b"/>
            <a:pathLst>
              <a:path w="12039733" h="15510123">
                <a:moveTo>
                  <a:pt x="12039733" y="0"/>
                </a:moveTo>
                <a:lnTo>
                  <a:pt x="0" y="0"/>
                </a:lnTo>
                <a:lnTo>
                  <a:pt x="0" y="15510123"/>
                </a:lnTo>
                <a:lnTo>
                  <a:pt x="12039733" y="15510123"/>
                </a:lnTo>
                <a:lnTo>
                  <a:pt x="1203973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466851" y="5143500"/>
            <a:ext cx="3675344" cy="4287295"/>
            <a:chOff x="0" y="0"/>
            <a:chExt cx="812800" cy="948133"/>
          </a:xfrm>
        </p:grpSpPr>
        <p:sp>
          <p:nvSpPr>
            <p:cNvPr id="5" name="Freeform 5"/>
            <p:cNvSpPr/>
            <p:nvPr/>
          </p:nvSpPr>
          <p:spPr>
            <a:xfrm>
              <a:off x="0" y="0"/>
              <a:ext cx="812800" cy="948133"/>
            </a:xfrm>
            <a:custGeom>
              <a:avLst/>
              <a:gdLst/>
              <a:ahLst/>
              <a:cxnLst/>
              <a:rect l="l" t="t" r="r" b="b"/>
              <a:pathLst>
                <a:path w="812800" h="948133">
                  <a:moveTo>
                    <a:pt x="406400" y="0"/>
                  </a:moveTo>
                  <a:cubicBezTo>
                    <a:pt x="181951" y="0"/>
                    <a:pt x="0" y="212247"/>
                    <a:pt x="0" y="474066"/>
                  </a:cubicBezTo>
                  <a:cubicBezTo>
                    <a:pt x="0" y="735886"/>
                    <a:pt x="181951" y="948133"/>
                    <a:pt x="406400" y="948133"/>
                  </a:cubicBezTo>
                  <a:cubicBezTo>
                    <a:pt x="630849" y="948133"/>
                    <a:pt x="812800" y="735886"/>
                    <a:pt x="812800" y="474066"/>
                  </a:cubicBezTo>
                  <a:cubicBezTo>
                    <a:pt x="812800" y="212247"/>
                    <a:pt x="630849" y="0"/>
                    <a:pt x="406400" y="0"/>
                  </a:cubicBezTo>
                  <a:close/>
                </a:path>
              </a:pathLst>
            </a:custGeom>
            <a:blipFill>
              <a:blip r:embed="rId5"/>
              <a:stretch>
                <a:fillRect l="-37542" r="-37542"/>
              </a:stretch>
            </a:blipFill>
            <a:ln w="171450" cap="sq">
              <a:solidFill>
                <a:srgbClr val="FFFFFF"/>
              </a:solidFill>
              <a:prstDash val="solid"/>
              <a:miter/>
            </a:ln>
          </p:spPr>
        </p:sp>
      </p:grpSp>
      <p:sp>
        <p:nvSpPr>
          <p:cNvPr id="6" name="TextBox 6"/>
          <p:cNvSpPr txBox="1"/>
          <p:nvPr/>
        </p:nvSpPr>
        <p:spPr>
          <a:xfrm>
            <a:off x="5012742" y="1143000"/>
            <a:ext cx="9404770" cy="1104900"/>
          </a:xfrm>
          <a:prstGeom prst="rect">
            <a:avLst/>
          </a:prstGeom>
        </p:spPr>
        <p:txBody>
          <a:bodyPr lIns="0" tIns="0" rIns="0" bIns="0" rtlCol="0" anchor="t">
            <a:spAutoFit/>
          </a:bodyPr>
          <a:lstStyle/>
          <a:p>
            <a:pPr algn="l">
              <a:lnSpc>
                <a:spcPts val="8400"/>
              </a:lnSpc>
            </a:pPr>
            <a:r>
              <a:rPr lang="en-US" sz="8000" b="1">
                <a:solidFill>
                  <a:srgbClr val="0665BE"/>
                </a:solidFill>
                <a:latin typeface="Gordita Bold"/>
                <a:ea typeface="Gordita Bold"/>
                <a:cs typeface="Gordita Bold"/>
                <a:sym typeface="Gordita Bold"/>
              </a:rPr>
              <a:t>Recommendation</a:t>
            </a:r>
          </a:p>
        </p:txBody>
      </p:sp>
      <p:sp>
        <p:nvSpPr>
          <p:cNvPr id="7" name="TextBox 7"/>
          <p:cNvSpPr txBox="1"/>
          <p:nvPr/>
        </p:nvSpPr>
        <p:spPr>
          <a:xfrm>
            <a:off x="10748875" y="6645555"/>
            <a:ext cx="2321615" cy="1590675"/>
          </a:xfrm>
          <a:prstGeom prst="rect">
            <a:avLst/>
          </a:prstGeom>
        </p:spPr>
        <p:txBody>
          <a:bodyPr lIns="0" tIns="0" rIns="0" bIns="0" rtlCol="0" anchor="t">
            <a:spAutoFit/>
          </a:bodyPr>
          <a:lstStyle/>
          <a:p>
            <a:pPr algn="ctr">
              <a:lnSpc>
                <a:spcPts val="2100"/>
              </a:lnSpc>
              <a:spcBef>
                <a:spcPct val="0"/>
              </a:spcBef>
            </a:pPr>
            <a:r>
              <a:rPr lang="en-US" sz="1500">
                <a:solidFill>
                  <a:srgbClr val="FFFFFF"/>
                </a:solidFill>
                <a:latin typeface="Gordita"/>
                <a:ea typeface="Gordita"/>
                <a:cs typeface="Gordita"/>
                <a:sym typeface="Gordita"/>
              </a:rPr>
              <a:t>Lorem ipsum dolor sit amet, consectetur adipiscing elit, sed do eiusmod tempor incididunt ut labore et dolore magna aliqua. </a:t>
            </a:r>
          </a:p>
        </p:txBody>
      </p:sp>
      <p:sp>
        <p:nvSpPr>
          <p:cNvPr id="8" name="TextBox 8"/>
          <p:cNvSpPr txBox="1"/>
          <p:nvPr/>
        </p:nvSpPr>
        <p:spPr>
          <a:xfrm>
            <a:off x="14417512" y="6634328"/>
            <a:ext cx="2306145" cy="1590675"/>
          </a:xfrm>
          <a:prstGeom prst="rect">
            <a:avLst/>
          </a:prstGeom>
        </p:spPr>
        <p:txBody>
          <a:bodyPr lIns="0" tIns="0" rIns="0" bIns="0" rtlCol="0" anchor="t">
            <a:spAutoFit/>
          </a:bodyPr>
          <a:lstStyle/>
          <a:p>
            <a:pPr algn="ctr">
              <a:lnSpc>
                <a:spcPts val="2100"/>
              </a:lnSpc>
              <a:spcBef>
                <a:spcPct val="0"/>
              </a:spcBef>
            </a:pPr>
            <a:r>
              <a:rPr lang="en-US" sz="1500">
                <a:solidFill>
                  <a:srgbClr val="FFFFFF"/>
                </a:solidFill>
                <a:latin typeface="Gordita"/>
                <a:ea typeface="Gordita"/>
                <a:cs typeface="Gordita"/>
                <a:sym typeface="Gordita"/>
              </a:rPr>
              <a:t>Lorem ipsum dolor sit amet, consectetur adipiscing elit, sed do eiusmod tempor incididunt ut labore et dolore magna aliqua.</a:t>
            </a:r>
          </a:p>
        </p:txBody>
      </p:sp>
      <p:grpSp>
        <p:nvGrpSpPr>
          <p:cNvPr id="9" name="Group 9"/>
          <p:cNvGrpSpPr/>
          <p:nvPr/>
        </p:nvGrpSpPr>
        <p:grpSpPr>
          <a:xfrm>
            <a:off x="1066788" y="5095070"/>
            <a:ext cx="175978" cy="17597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2513076" y="2584901"/>
            <a:ext cx="14404103" cy="4616007"/>
          </a:xfrm>
          <a:prstGeom prst="rect">
            <a:avLst/>
          </a:prstGeom>
        </p:spPr>
        <p:txBody>
          <a:bodyPr lIns="0" tIns="0" rIns="0" bIns="0" rtlCol="0" anchor="t">
            <a:spAutoFit/>
          </a:bodyPr>
          <a:lstStyle/>
          <a:p>
            <a:pPr marL="514350" indent="-514350" algn="just">
              <a:lnSpc>
                <a:spcPts val="3639"/>
              </a:lnSpc>
              <a:buAutoNum type="arabicPeriod"/>
            </a:pPr>
            <a:r>
              <a:rPr lang="en-US" sz="2800" b="1" dirty="0">
                <a:latin typeface="Poppins"/>
                <a:ea typeface="Poppins"/>
                <a:cs typeface="Poppins"/>
                <a:sym typeface="Poppins"/>
              </a:rPr>
              <a:t>Based on the dataset analyzed, it is seen that MALES over 50 years of age should keep EXCELLENT general health in order to reduce the possibilities of Hypertension.</a:t>
            </a:r>
          </a:p>
          <a:p>
            <a:pPr marL="514350" indent="-514350" algn="just">
              <a:lnSpc>
                <a:spcPts val="3639"/>
              </a:lnSpc>
              <a:buAutoNum type="arabicPeriod"/>
            </a:pPr>
            <a:endParaRPr lang="en-US" sz="2800" b="1" dirty="0">
              <a:latin typeface="Poppins"/>
              <a:ea typeface="Poppins"/>
              <a:cs typeface="Poppins"/>
              <a:sym typeface="Poppins"/>
            </a:endParaRPr>
          </a:p>
          <a:p>
            <a:pPr marL="514350" indent="-514350" algn="just">
              <a:lnSpc>
                <a:spcPts val="3639"/>
              </a:lnSpc>
              <a:buAutoNum type="arabicPeriod"/>
            </a:pPr>
            <a:r>
              <a:rPr lang="en-US" sz="2800" b="1" dirty="0">
                <a:latin typeface="Poppins"/>
                <a:ea typeface="Poppins"/>
                <a:cs typeface="Poppins"/>
                <a:sym typeface="Poppins"/>
              </a:rPr>
              <a:t>Smoking habit, at all levels of age categories should be discouraged.</a:t>
            </a:r>
          </a:p>
          <a:p>
            <a:pPr marL="514350" indent="-514350" algn="just">
              <a:lnSpc>
                <a:spcPts val="3639"/>
              </a:lnSpc>
              <a:buAutoNum type="arabicPeriod"/>
            </a:pPr>
            <a:endParaRPr lang="en-US" sz="2800" b="1" dirty="0">
              <a:latin typeface="Poppins"/>
              <a:ea typeface="Poppins"/>
              <a:cs typeface="Poppins"/>
              <a:sym typeface="Poppins"/>
            </a:endParaRPr>
          </a:p>
          <a:p>
            <a:pPr marL="514350" indent="-514350" algn="just">
              <a:lnSpc>
                <a:spcPts val="3639"/>
              </a:lnSpc>
              <a:buAutoNum type="arabicPeriod"/>
            </a:pPr>
            <a:r>
              <a:rPr lang="en-US" sz="2800" b="1" dirty="0">
                <a:latin typeface="Poppins"/>
                <a:ea typeface="Poppins"/>
                <a:cs typeface="Poppins"/>
                <a:sym typeface="Poppins"/>
              </a:rPr>
              <a:t>The myth of “Only </a:t>
            </a:r>
            <a:r>
              <a:rPr lang="en-US" sz="2800" b="1" dirty="0" err="1">
                <a:latin typeface="Poppins"/>
                <a:ea typeface="Poppins"/>
                <a:cs typeface="Poppins"/>
                <a:sym typeface="Poppins"/>
              </a:rPr>
              <a:t>Obesed</a:t>
            </a:r>
            <a:r>
              <a:rPr lang="en-US" sz="2800" b="1" dirty="0">
                <a:latin typeface="Poppins"/>
                <a:ea typeface="Poppins"/>
                <a:cs typeface="Poppins"/>
                <a:sym typeface="Poppins"/>
              </a:rPr>
              <a:t> person are prone to hypertension” should be discouraged. Proper orientation of Body BMI should be done and explained that everyone regardless of the BMI can be hypertensive.</a:t>
            </a:r>
          </a:p>
          <a:p>
            <a:pPr marL="604519" lvl="1" indent="-302260" algn="just">
              <a:lnSpc>
                <a:spcPts val="3331"/>
              </a:lnSpc>
              <a:buFont typeface="Arial"/>
              <a:buChar char="•"/>
            </a:pPr>
            <a:endParaRPr lang="en-US" sz="4000" b="1" dirty="0">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9388251" y="4199696"/>
            <a:ext cx="645611" cy="676032"/>
          </a:xfrm>
          <a:custGeom>
            <a:avLst/>
            <a:gdLst/>
            <a:ahLst/>
            <a:cxnLst/>
            <a:rect l="l" t="t" r="r" b="b"/>
            <a:pathLst>
              <a:path w="645611" h="676032">
                <a:moveTo>
                  <a:pt x="0" y="0"/>
                </a:moveTo>
                <a:lnTo>
                  <a:pt x="645611" y="0"/>
                </a:lnTo>
                <a:lnTo>
                  <a:pt x="645611" y="676032"/>
                </a:lnTo>
                <a:lnTo>
                  <a:pt x="0" y="676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295358" y="0"/>
            <a:ext cx="7985284" cy="10287000"/>
          </a:xfrm>
          <a:custGeom>
            <a:avLst/>
            <a:gdLst/>
            <a:ahLst/>
            <a:cxnLst/>
            <a:rect l="l" t="t" r="r" b="b"/>
            <a:pathLst>
              <a:path w="7985284" h="10287000">
                <a:moveTo>
                  <a:pt x="0" y="0"/>
                </a:moveTo>
                <a:lnTo>
                  <a:pt x="7985284" y="0"/>
                </a:lnTo>
                <a:lnTo>
                  <a:pt x="7985284" y="10287000"/>
                </a:lnTo>
                <a:lnTo>
                  <a:pt x="0" y="10287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28700" y="1312890"/>
            <a:ext cx="11325805" cy="1104900"/>
          </a:xfrm>
          <a:prstGeom prst="rect">
            <a:avLst/>
          </a:prstGeom>
        </p:spPr>
        <p:txBody>
          <a:bodyPr lIns="0" tIns="0" rIns="0" bIns="0" rtlCol="0" anchor="t">
            <a:spAutoFit/>
          </a:bodyPr>
          <a:lstStyle/>
          <a:p>
            <a:pPr algn="l">
              <a:lnSpc>
                <a:spcPts val="8400"/>
              </a:lnSpc>
            </a:pPr>
            <a:r>
              <a:rPr lang="en-US" sz="8000" b="1">
                <a:solidFill>
                  <a:srgbClr val="0665BE"/>
                </a:solidFill>
                <a:latin typeface="Gordita Bold"/>
                <a:ea typeface="Gordita Bold"/>
                <a:cs typeface="Gordita Bold"/>
                <a:sym typeface="Gordita Bold"/>
              </a:rPr>
              <a:t>Implementation Plan</a:t>
            </a:r>
          </a:p>
        </p:txBody>
      </p:sp>
      <p:sp>
        <p:nvSpPr>
          <p:cNvPr id="6" name="TextBox 6"/>
          <p:cNvSpPr txBox="1"/>
          <p:nvPr/>
        </p:nvSpPr>
        <p:spPr>
          <a:xfrm>
            <a:off x="681386" y="3147058"/>
            <a:ext cx="14939614" cy="5078313"/>
          </a:xfrm>
          <a:prstGeom prst="rect">
            <a:avLst/>
          </a:prstGeom>
        </p:spPr>
        <p:txBody>
          <a:bodyPr wrap="square" lIns="0" tIns="0" rIns="0" bIns="0" rtlCol="0" anchor="t">
            <a:spAutoFit/>
          </a:bodyPr>
          <a:lstStyle/>
          <a:p>
            <a:pPr marL="604519" lvl="1" indent="-302260" algn="just">
              <a:lnSpc>
                <a:spcPts val="3331"/>
              </a:lnSpc>
              <a:buFont typeface="Arial"/>
              <a:buChar char="•"/>
            </a:pPr>
            <a:r>
              <a:rPr lang="en-US" sz="2799" dirty="0">
                <a:solidFill>
                  <a:srgbClr val="100F0D"/>
                </a:solidFill>
                <a:latin typeface="Poppins"/>
                <a:ea typeface="Poppins"/>
                <a:cs typeface="Poppins"/>
                <a:sym typeface="Poppins"/>
              </a:rPr>
              <a:t>Health facilities for Aged people should be made available to everyone and properly equipped.</a:t>
            </a:r>
          </a:p>
          <a:p>
            <a:pPr marL="604519" lvl="1" indent="-302260" algn="just">
              <a:lnSpc>
                <a:spcPts val="3331"/>
              </a:lnSpc>
              <a:buFont typeface="Arial"/>
              <a:buChar char="•"/>
            </a:pPr>
            <a:r>
              <a:rPr lang="en-US" sz="2799" dirty="0">
                <a:solidFill>
                  <a:srgbClr val="100F0D"/>
                </a:solidFill>
                <a:latin typeface="Poppins"/>
                <a:ea typeface="Poppins"/>
                <a:cs typeface="Poppins"/>
                <a:sym typeface="Poppins"/>
              </a:rPr>
              <a:t>BMI orientation should be done and published that BMI status alone is not a strong indicator of hypertension and everyone should have the hypertension test done regularly.</a:t>
            </a:r>
          </a:p>
          <a:p>
            <a:pPr marL="604519" lvl="1" indent="-302260" algn="just">
              <a:lnSpc>
                <a:spcPts val="3331"/>
              </a:lnSpc>
              <a:buFont typeface="Arial"/>
              <a:buChar char="•"/>
            </a:pPr>
            <a:r>
              <a:rPr lang="en-US" sz="2799" dirty="0">
                <a:solidFill>
                  <a:srgbClr val="100F0D"/>
                </a:solidFill>
                <a:latin typeface="Poppins"/>
                <a:ea typeface="Poppins"/>
                <a:cs typeface="Poppins"/>
                <a:sym typeface="Poppins"/>
              </a:rPr>
              <a:t>Government and Research facilities should research further into other features that could help form strong correlation and indicator for Hypertension.</a:t>
            </a:r>
          </a:p>
          <a:p>
            <a:pPr marL="604519" lvl="1" indent="-302260" algn="just">
              <a:lnSpc>
                <a:spcPts val="3331"/>
              </a:lnSpc>
              <a:buFont typeface="Arial"/>
              <a:buChar char="•"/>
            </a:pPr>
            <a:r>
              <a:rPr lang="en-US" sz="2799" dirty="0">
                <a:solidFill>
                  <a:srgbClr val="100F0D"/>
                </a:solidFill>
                <a:latin typeface="Poppins"/>
                <a:ea typeface="Poppins"/>
                <a:cs typeface="Poppins"/>
                <a:sym typeface="Poppins"/>
              </a:rPr>
              <a:t>Government and Health facilities, private and public should get enough data collection on Hypertensive patients should be done in order to avoid </a:t>
            </a:r>
            <a:r>
              <a:rPr lang="en-US" sz="2799" dirty="0" err="1">
                <a:solidFill>
                  <a:srgbClr val="100F0D"/>
                </a:solidFill>
                <a:latin typeface="Poppins"/>
                <a:ea typeface="Poppins"/>
                <a:cs typeface="Poppins"/>
                <a:sym typeface="Poppins"/>
              </a:rPr>
              <a:t>baised</a:t>
            </a:r>
            <a:r>
              <a:rPr lang="en-US" sz="2799" dirty="0">
                <a:solidFill>
                  <a:srgbClr val="100F0D"/>
                </a:solidFill>
                <a:latin typeface="Poppins"/>
                <a:ea typeface="Poppins"/>
                <a:cs typeface="Poppins"/>
                <a:sym typeface="Poppins"/>
              </a:rPr>
              <a:t> dataset.</a:t>
            </a:r>
          </a:p>
          <a:p>
            <a:pPr marL="604519" lvl="1" indent="-302260" algn="just">
              <a:lnSpc>
                <a:spcPts val="3331"/>
              </a:lnSpc>
              <a:buFont typeface="Arial"/>
              <a:buChar char="•"/>
            </a:pPr>
            <a:r>
              <a:rPr lang="en-US" sz="2799" dirty="0">
                <a:solidFill>
                  <a:srgbClr val="100F0D"/>
                </a:solidFill>
                <a:latin typeface="Poppins"/>
                <a:ea typeface="Poppins"/>
                <a:cs typeface="Poppins"/>
                <a:sym typeface="Poppins"/>
              </a:rPr>
              <a:t>Machine Learning model should be incorporated and encouraged by the health ministry for adaption in all health facilities.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371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86" t="-35267" r="-30481"/>
            </a:stretch>
          </a:blipFill>
        </p:spPr>
      </p:sp>
      <p:sp>
        <p:nvSpPr>
          <p:cNvPr id="3" name="Freeform 3"/>
          <p:cNvSpPr/>
          <p:nvPr/>
        </p:nvSpPr>
        <p:spPr>
          <a:xfrm>
            <a:off x="13361590" y="-116835"/>
            <a:ext cx="11506231" cy="14315684"/>
          </a:xfrm>
          <a:custGeom>
            <a:avLst/>
            <a:gdLst/>
            <a:ahLst/>
            <a:cxnLst/>
            <a:rect l="l" t="t" r="r" b="b"/>
            <a:pathLst>
              <a:path w="11506231" h="14315684">
                <a:moveTo>
                  <a:pt x="0" y="0"/>
                </a:moveTo>
                <a:lnTo>
                  <a:pt x="11506232" y="0"/>
                </a:lnTo>
                <a:lnTo>
                  <a:pt x="11506232" y="14315684"/>
                </a:lnTo>
                <a:lnTo>
                  <a:pt x="0" y="143156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391611" y="-3877573"/>
            <a:ext cx="5888753" cy="4983358"/>
          </a:xfrm>
          <a:custGeom>
            <a:avLst/>
            <a:gdLst/>
            <a:ahLst/>
            <a:cxnLst/>
            <a:rect l="l" t="t" r="r" b="b"/>
            <a:pathLst>
              <a:path w="5888753" h="4983358">
                <a:moveTo>
                  <a:pt x="0" y="0"/>
                </a:moveTo>
                <a:lnTo>
                  <a:pt x="5888753" y="0"/>
                </a:lnTo>
                <a:lnTo>
                  <a:pt x="5888753" y="4983357"/>
                </a:lnTo>
                <a:lnTo>
                  <a:pt x="0" y="4983357"/>
                </a:lnTo>
                <a:lnTo>
                  <a:pt x="0" y="0"/>
                </a:lnTo>
                <a:close/>
              </a:path>
            </a:pathLst>
          </a:custGeom>
          <a:blipFill>
            <a:blip r:embed="rId5">
              <a:alphaModFix amt="10999"/>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4552621" y="8393755"/>
            <a:ext cx="351031" cy="3510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2861423" y="4664898"/>
            <a:ext cx="5426577" cy="54265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r="-50093"/>
              </a:stretch>
            </a:blipFill>
            <a:ln w="171450" cap="sq">
              <a:solidFill>
                <a:srgbClr val="FFFFFF"/>
              </a:solidFill>
              <a:prstDash val="solid"/>
              <a:miter/>
            </a:ln>
          </p:spPr>
        </p:sp>
      </p:grpSp>
      <p:sp>
        <p:nvSpPr>
          <p:cNvPr id="10" name="TextBox 10"/>
          <p:cNvSpPr txBox="1"/>
          <p:nvPr/>
        </p:nvSpPr>
        <p:spPr>
          <a:xfrm>
            <a:off x="1208780" y="1220084"/>
            <a:ext cx="6696734" cy="1104900"/>
          </a:xfrm>
          <a:prstGeom prst="rect">
            <a:avLst/>
          </a:prstGeom>
        </p:spPr>
        <p:txBody>
          <a:bodyPr lIns="0" tIns="0" rIns="0" bIns="0" rtlCol="0" anchor="t">
            <a:spAutoFit/>
          </a:bodyPr>
          <a:lstStyle/>
          <a:p>
            <a:pPr algn="l">
              <a:lnSpc>
                <a:spcPts val="8400"/>
              </a:lnSpc>
            </a:pPr>
            <a:r>
              <a:rPr lang="en-US" sz="8000" b="1">
                <a:solidFill>
                  <a:srgbClr val="0665BE"/>
                </a:solidFill>
                <a:latin typeface="Gordita Bold"/>
                <a:ea typeface="Gordita Bold"/>
                <a:cs typeface="Gordita Bold"/>
                <a:sym typeface="Gordita Bold"/>
              </a:rPr>
              <a:t>Conclusion</a:t>
            </a:r>
          </a:p>
        </p:txBody>
      </p:sp>
      <p:sp>
        <p:nvSpPr>
          <p:cNvPr id="11" name="TextBox 11"/>
          <p:cNvSpPr txBox="1"/>
          <p:nvPr/>
        </p:nvSpPr>
        <p:spPr>
          <a:xfrm>
            <a:off x="860306" y="2899408"/>
            <a:ext cx="14532094" cy="423193"/>
          </a:xfrm>
          <a:prstGeom prst="rect">
            <a:avLst/>
          </a:prstGeom>
        </p:spPr>
        <p:txBody>
          <a:bodyPr wrap="square" lIns="0" tIns="0" rIns="0" bIns="0" rtlCol="0" anchor="t">
            <a:spAutoFit/>
          </a:bodyPr>
          <a:lstStyle/>
          <a:p>
            <a:pPr algn="just">
              <a:lnSpc>
                <a:spcPts val="3331"/>
              </a:lnSpc>
            </a:pPr>
            <a:r>
              <a:rPr lang="en-US" sz="2799" dirty="0">
                <a:solidFill>
                  <a:srgbClr val="100F0D"/>
                </a:solidFill>
                <a:latin typeface="Poppins"/>
                <a:ea typeface="Poppins"/>
                <a:cs typeface="Poppins"/>
                <a:sym typeface="Poppins"/>
              </a:rPr>
              <a:t>Hypertension is a subtle killer, working together with Cardiovascular diseases. </a:t>
            </a:r>
          </a:p>
        </p:txBody>
      </p:sp>
      <p:sp>
        <p:nvSpPr>
          <p:cNvPr id="12" name="TextBox 11">
            <a:extLst>
              <a:ext uri="{FF2B5EF4-FFF2-40B4-BE49-F238E27FC236}">
                <a16:creationId xmlns:a16="http://schemas.microsoft.com/office/drawing/2014/main" id="{F685C3E9-4108-4DF1-8C86-6C1C55B1445A}"/>
              </a:ext>
            </a:extLst>
          </p:cNvPr>
          <p:cNvSpPr txBox="1"/>
          <p:nvPr/>
        </p:nvSpPr>
        <p:spPr>
          <a:xfrm>
            <a:off x="1371600" y="4711968"/>
            <a:ext cx="14532094" cy="511294"/>
          </a:xfrm>
          <a:prstGeom prst="rect">
            <a:avLst/>
          </a:prstGeom>
        </p:spPr>
        <p:txBody>
          <a:bodyPr wrap="square" lIns="0" tIns="0" rIns="0" bIns="0" rtlCol="0" anchor="t">
            <a:spAutoFit/>
          </a:bodyPr>
          <a:lstStyle/>
          <a:p>
            <a:pPr algn="just">
              <a:lnSpc>
                <a:spcPts val="3331"/>
              </a:lnSpc>
            </a:pPr>
            <a:r>
              <a:rPr lang="en-US" sz="5400" dirty="0">
                <a:solidFill>
                  <a:srgbClr val="100F0D"/>
                </a:solidFill>
                <a:latin typeface="Poppins"/>
                <a:ea typeface="Poppins"/>
                <a:cs typeface="Poppins"/>
                <a:sym typeface="Poppins"/>
              </a:rPr>
              <a:t>HEALTH LIFE STYLE IS THE REAL WEALTH.</a:t>
            </a:r>
            <a:r>
              <a:rPr lang="en-US" sz="4800" dirty="0">
                <a:solidFill>
                  <a:srgbClr val="100F0D"/>
                </a:solidFill>
                <a:latin typeface="Poppins"/>
                <a:ea typeface="Poppins"/>
                <a:cs typeface="Poppins"/>
                <a:sym typeface="Poppins"/>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10673559" y="-1876360"/>
            <a:ext cx="10537869" cy="13575354"/>
          </a:xfrm>
          <a:custGeom>
            <a:avLst/>
            <a:gdLst/>
            <a:ahLst/>
            <a:cxnLst/>
            <a:rect l="l" t="t" r="r" b="b"/>
            <a:pathLst>
              <a:path w="10537869" h="13575354">
                <a:moveTo>
                  <a:pt x="0" y="0"/>
                </a:moveTo>
                <a:lnTo>
                  <a:pt x="10537868" y="0"/>
                </a:lnTo>
                <a:lnTo>
                  <a:pt x="10537868" y="13575354"/>
                </a:lnTo>
                <a:lnTo>
                  <a:pt x="0" y="13575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687928" y="4107814"/>
            <a:ext cx="5785416" cy="5785416"/>
          </a:xfrm>
          <a:custGeom>
            <a:avLst/>
            <a:gdLst/>
            <a:ahLst/>
            <a:cxnLst/>
            <a:rect l="l" t="t" r="r" b="b"/>
            <a:pathLst>
              <a:path w="5785416" h="5785416">
                <a:moveTo>
                  <a:pt x="0" y="0"/>
                </a:moveTo>
                <a:lnTo>
                  <a:pt x="5785416" y="0"/>
                </a:lnTo>
                <a:lnTo>
                  <a:pt x="5785416" y="5785416"/>
                </a:lnTo>
                <a:lnTo>
                  <a:pt x="0" y="5785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586718" y="1064302"/>
            <a:ext cx="5081705" cy="4300393"/>
          </a:xfrm>
          <a:custGeom>
            <a:avLst/>
            <a:gdLst/>
            <a:ahLst/>
            <a:cxnLst/>
            <a:rect l="l" t="t" r="r" b="b"/>
            <a:pathLst>
              <a:path w="5081705" h="4300393">
                <a:moveTo>
                  <a:pt x="0" y="0"/>
                </a:moveTo>
                <a:lnTo>
                  <a:pt x="5081705" y="0"/>
                </a:lnTo>
                <a:lnTo>
                  <a:pt x="5081705" y="4300392"/>
                </a:lnTo>
                <a:lnTo>
                  <a:pt x="0" y="4300392"/>
                </a:lnTo>
                <a:lnTo>
                  <a:pt x="0" y="0"/>
                </a:lnTo>
                <a:close/>
              </a:path>
            </a:pathLst>
          </a:custGeom>
          <a:blipFill>
            <a:blip r:embed="rId7">
              <a:alphaModFix amt="6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3405513" y="2028891"/>
            <a:ext cx="5600072" cy="56000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5046" r="-25046"/>
              </a:stretch>
            </a:blipFill>
            <a:ln w="171450" cap="sq">
              <a:solidFill>
                <a:srgbClr val="FFFFFF"/>
              </a:solidFill>
              <a:prstDash val="solid"/>
              <a:miter/>
            </a:ln>
          </p:spPr>
        </p:sp>
      </p:grpSp>
      <p:sp>
        <p:nvSpPr>
          <p:cNvPr id="8" name="Freeform 8"/>
          <p:cNvSpPr/>
          <p:nvPr/>
        </p:nvSpPr>
        <p:spPr>
          <a:xfrm>
            <a:off x="17359006" y="91533"/>
            <a:ext cx="928994" cy="972769"/>
          </a:xfrm>
          <a:custGeom>
            <a:avLst/>
            <a:gdLst/>
            <a:ahLst/>
            <a:cxnLst/>
            <a:rect l="l" t="t" r="r" b="b"/>
            <a:pathLst>
              <a:path w="928994" h="972769">
                <a:moveTo>
                  <a:pt x="0" y="0"/>
                </a:moveTo>
                <a:lnTo>
                  <a:pt x="928994" y="0"/>
                </a:lnTo>
                <a:lnTo>
                  <a:pt x="928994" y="972769"/>
                </a:lnTo>
                <a:lnTo>
                  <a:pt x="0" y="9727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914400" y="559151"/>
            <a:ext cx="9976806"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References</a:t>
            </a:r>
          </a:p>
        </p:txBody>
      </p:sp>
      <p:grpSp>
        <p:nvGrpSpPr>
          <p:cNvPr id="10" name="Group 10"/>
          <p:cNvGrpSpPr/>
          <p:nvPr/>
        </p:nvGrpSpPr>
        <p:grpSpPr>
          <a:xfrm>
            <a:off x="16219577" y="7351983"/>
            <a:ext cx="1187739" cy="11877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65BE"/>
            </a:solidFill>
            <a:ln w="85725" cap="sq">
              <a:solidFill>
                <a:srgbClr val="FFFFFF"/>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790626" y="3213993"/>
            <a:ext cx="12382501" cy="4664226"/>
          </a:xfrm>
          <a:prstGeom prst="rect">
            <a:avLst/>
          </a:prstGeom>
        </p:spPr>
        <p:txBody>
          <a:bodyPr wrap="square" lIns="0" tIns="0" rIns="0" bIns="0" rtlCol="0" anchor="t">
            <a:spAutoFit/>
          </a:bodyPr>
          <a:lstStyle/>
          <a:p>
            <a:pPr marL="514350" indent="-514350" algn="just">
              <a:lnSpc>
                <a:spcPts val="3331"/>
              </a:lnSpc>
              <a:buAutoNum type="arabicPeriod"/>
            </a:pPr>
            <a:r>
              <a:rPr lang="en-US" sz="3200" dirty="0">
                <a:solidFill>
                  <a:srgbClr val="1C1C3D"/>
                </a:solidFill>
                <a:latin typeface="Poppins"/>
                <a:ea typeface="Poppins"/>
                <a:cs typeface="Poppins"/>
                <a:sym typeface="Poppins"/>
              </a:rPr>
              <a:t>Daniel G, Finucane MM, Lin JK, et el. National, regional, and global trends in systolic blood pressure since 1980: systematic analysis of health examination surveys and epidemiological studies with 786 country-years and 54 million participants. Lancet. 2011;377(9765):568-577.</a:t>
            </a:r>
          </a:p>
          <a:p>
            <a:pPr marL="514350" indent="-514350" algn="just">
              <a:lnSpc>
                <a:spcPts val="3331"/>
              </a:lnSpc>
              <a:buAutoNum type="arabicPeriod"/>
            </a:pPr>
            <a:endParaRPr lang="en-US" sz="3200" dirty="0">
              <a:solidFill>
                <a:srgbClr val="1C1C3D"/>
              </a:solidFill>
              <a:latin typeface="Poppins"/>
              <a:ea typeface="Poppins"/>
              <a:cs typeface="Poppins"/>
              <a:sym typeface="Poppins"/>
            </a:endParaRPr>
          </a:p>
          <a:p>
            <a:pPr marL="514350" indent="-514350" algn="just">
              <a:lnSpc>
                <a:spcPts val="3331"/>
              </a:lnSpc>
              <a:buAutoNum type="arabicPeriod"/>
            </a:pPr>
            <a:r>
              <a:rPr lang="en-US" sz="3200" dirty="0" err="1">
                <a:solidFill>
                  <a:srgbClr val="1C1C3D"/>
                </a:solidFill>
                <a:latin typeface="Poppins"/>
                <a:ea typeface="Poppins"/>
                <a:cs typeface="Poppins"/>
                <a:sym typeface="Poppins"/>
              </a:rPr>
              <a:t>Forouzanfar</a:t>
            </a:r>
            <a:r>
              <a:rPr lang="en-US" sz="3200" dirty="0">
                <a:solidFill>
                  <a:srgbClr val="1C1C3D"/>
                </a:solidFill>
                <a:latin typeface="Poppins"/>
                <a:ea typeface="Poppins"/>
                <a:cs typeface="Poppins"/>
                <a:sym typeface="Poppins"/>
              </a:rPr>
              <a:t> MH, Liu P, Roth GA, et al. Global burden of hypertension and systolic blood pressure of at least 110 to 115 mmHg, 1990-2015. JAMA. 2017;317(2):165-182.</a:t>
            </a:r>
          </a:p>
          <a:p>
            <a:pPr marL="514350" indent="-514350" algn="just">
              <a:lnSpc>
                <a:spcPts val="3331"/>
              </a:lnSpc>
              <a:buAutoNum type="arabicPeriod"/>
            </a:pPr>
            <a:endParaRPr lang="en-US" sz="3200" dirty="0">
              <a:solidFill>
                <a:srgbClr val="1C1C3D"/>
              </a:solidFill>
              <a:latin typeface="Poppins"/>
              <a:ea typeface="Poppins"/>
              <a:cs typeface="Poppins"/>
              <a:sym typeface="Poppins"/>
            </a:endParaRPr>
          </a:p>
          <a:p>
            <a:pPr marL="514350" indent="-514350" algn="just">
              <a:lnSpc>
                <a:spcPts val="3331"/>
              </a:lnSpc>
              <a:buAutoNum type="arabicPeriod"/>
            </a:pPr>
            <a:r>
              <a:rPr lang="en-US" sz="3200" dirty="0">
                <a:solidFill>
                  <a:srgbClr val="1C1C3D"/>
                </a:solidFill>
                <a:latin typeface="Poppins"/>
                <a:ea typeface="Poppins"/>
                <a:cs typeface="Poppins"/>
                <a:sym typeface="Poppins"/>
              </a:rPr>
              <a:t>Pmc.ncbi.nlm.gov/articles/PMC8678849/</a:t>
            </a:r>
          </a:p>
        </p:txBody>
      </p:sp>
    </p:spTree>
    <p:extLst>
      <p:ext uri="{BB962C8B-B14F-4D97-AF65-F5344CB8AC3E}">
        <p14:creationId xmlns:p14="http://schemas.microsoft.com/office/powerpoint/2010/main" val="2059561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8486185" y="-836932"/>
            <a:ext cx="10118808" cy="12589497"/>
          </a:xfrm>
          <a:custGeom>
            <a:avLst/>
            <a:gdLst/>
            <a:ahLst/>
            <a:cxnLst/>
            <a:rect l="l" t="t" r="r" b="b"/>
            <a:pathLst>
              <a:path w="10118808" h="12589497">
                <a:moveTo>
                  <a:pt x="0" y="0"/>
                </a:moveTo>
                <a:lnTo>
                  <a:pt x="10118808" y="0"/>
                </a:lnTo>
                <a:lnTo>
                  <a:pt x="10118808" y="12589497"/>
                </a:lnTo>
                <a:lnTo>
                  <a:pt x="0" y="12589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1729343" y="0"/>
            <a:ext cx="6558657" cy="6558657"/>
          </a:xfrm>
          <a:custGeom>
            <a:avLst/>
            <a:gdLst/>
            <a:ahLst/>
            <a:cxnLst/>
            <a:rect l="l" t="t" r="r" b="b"/>
            <a:pathLst>
              <a:path w="6558657" h="6558657">
                <a:moveTo>
                  <a:pt x="6558657" y="0"/>
                </a:moveTo>
                <a:lnTo>
                  <a:pt x="0" y="0"/>
                </a:lnTo>
                <a:lnTo>
                  <a:pt x="0" y="6558657"/>
                </a:lnTo>
                <a:lnTo>
                  <a:pt x="6558657" y="6558657"/>
                </a:lnTo>
                <a:lnTo>
                  <a:pt x="6558657"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6119103" y="5457817"/>
            <a:ext cx="3086100" cy="3436327"/>
            <a:chOff x="0" y="0"/>
            <a:chExt cx="812800" cy="905041"/>
          </a:xfrm>
        </p:grpSpPr>
        <p:sp>
          <p:nvSpPr>
            <p:cNvPr id="6" name="Freeform 6"/>
            <p:cNvSpPr/>
            <p:nvPr/>
          </p:nvSpPr>
          <p:spPr>
            <a:xfrm>
              <a:off x="0" y="0"/>
              <a:ext cx="812800" cy="905041"/>
            </a:xfrm>
            <a:custGeom>
              <a:avLst/>
              <a:gdLst/>
              <a:ahLst/>
              <a:cxnLst/>
              <a:rect l="l" t="t" r="r" b="b"/>
              <a:pathLst>
                <a:path w="812800" h="905041">
                  <a:moveTo>
                    <a:pt x="127941" y="0"/>
                  </a:moveTo>
                  <a:lnTo>
                    <a:pt x="684859" y="0"/>
                  </a:lnTo>
                  <a:cubicBezTo>
                    <a:pt x="718791" y="0"/>
                    <a:pt x="751333" y="13479"/>
                    <a:pt x="775327" y="37473"/>
                  </a:cubicBezTo>
                  <a:cubicBezTo>
                    <a:pt x="799321" y="61467"/>
                    <a:pt x="812800" y="94009"/>
                    <a:pt x="812800" y="127941"/>
                  </a:cubicBezTo>
                  <a:lnTo>
                    <a:pt x="812800" y="777100"/>
                  </a:lnTo>
                  <a:cubicBezTo>
                    <a:pt x="812800" y="811032"/>
                    <a:pt x="799321" y="843574"/>
                    <a:pt x="775327" y="867568"/>
                  </a:cubicBezTo>
                  <a:cubicBezTo>
                    <a:pt x="751333" y="891561"/>
                    <a:pt x="718791" y="905041"/>
                    <a:pt x="684859" y="905041"/>
                  </a:cubicBezTo>
                  <a:lnTo>
                    <a:pt x="127941" y="905041"/>
                  </a:lnTo>
                  <a:cubicBezTo>
                    <a:pt x="94009" y="905041"/>
                    <a:pt x="61467" y="891561"/>
                    <a:pt x="37473" y="867568"/>
                  </a:cubicBezTo>
                  <a:cubicBezTo>
                    <a:pt x="13479" y="843574"/>
                    <a:pt x="0" y="811032"/>
                    <a:pt x="0" y="777100"/>
                  </a:cubicBezTo>
                  <a:lnTo>
                    <a:pt x="0" y="127941"/>
                  </a:lnTo>
                  <a:cubicBezTo>
                    <a:pt x="0" y="94009"/>
                    <a:pt x="13479" y="61467"/>
                    <a:pt x="37473" y="37473"/>
                  </a:cubicBezTo>
                  <a:cubicBezTo>
                    <a:pt x="61467" y="13479"/>
                    <a:pt x="94009" y="0"/>
                    <a:pt x="127941" y="0"/>
                  </a:cubicBezTo>
                  <a:close/>
                </a:path>
              </a:pathLst>
            </a:custGeom>
            <a:solidFill>
              <a:srgbClr val="0665BE"/>
            </a:solidFill>
          </p:spPr>
        </p:sp>
        <p:sp>
          <p:nvSpPr>
            <p:cNvPr id="7" name="TextBox 7"/>
            <p:cNvSpPr txBox="1"/>
            <p:nvPr/>
          </p:nvSpPr>
          <p:spPr>
            <a:xfrm>
              <a:off x="0" y="-47625"/>
              <a:ext cx="812800" cy="952666"/>
            </a:xfrm>
            <a:prstGeom prst="rect">
              <a:avLst/>
            </a:prstGeom>
          </p:spPr>
          <p:txBody>
            <a:bodyPr lIns="50800" tIns="50800" rIns="50800" bIns="50800" rtlCol="0" anchor="ctr"/>
            <a:lstStyle/>
            <a:p>
              <a:pPr algn="ctr">
                <a:lnSpc>
                  <a:spcPts val="3678"/>
                </a:lnSpc>
              </a:pPr>
              <a:endParaRPr/>
            </a:p>
          </p:txBody>
        </p:sp>
      </p:grpSp>
      <p:sp>
        <p:nvSpPr>
          <p:cNvPr id="8" name="Freeform 8"/>
          <p:cNvSpPr/>
          <p:nvPr/>
        </p:nvSpPr>
        <p:spPr>
          <a:xfrm>
            <a:off x="11856974" y="1222452"/>
            <a:ext cx="5552623" cy="4698907"/>
          </a:xfrm>
          <a:custGeom>
            <a:avLst/>
            <a:gdLst/>
            <a:ahLst/>
            <a:cxnLst/>
            <a:rect l="l" t="t" r="r" b="b"/>
            <a:pathLst>
              <a:path w="5552623" h="4698907">
                <a:moveTo>
                  <a:pt x="0" y="0"/>
                </a:moveTo>
                <a:lnTo>
                  <a:pt x="5552623" y="0"/>
                </a:lnTo>
                <a:lnTo>
                  <a:pt x="5552623" y="4698907"/>
                </a:lnTo>
                <a:lnTo>
                  <a:pt x="0" y="4698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10612043" y="3366506"/>
            <a:ext cx="7050110" cy="6049521"/>
            <a:chOff x="0" y="0"/>
            <a:chExt cx="6269228" cy="5379466"/>
          </a:xfrm>
        </p:grpSpPr>
        <p:sp>
          <p:nvSpPr>
            <p:cNvPr id="10" name="Freeform 10"/>
            <p:cNvSpPr/>
            <p:nvPr/>
          </p:nvSpPr>
          <p:spPr>
            <a:xfrm>
              <a:off x="-37338" y="-26924"/>
              <a:ext cx="6306566" cy="5406390"/>
            </a:xfrm>
            <a:custGeom>
              <a:avLst/>
              <a:gdLst/>
              <a:ahLst/>
              <a:cxnLst/>
              <a:rect l="l" t="t" r="r" b="b"/>
              <a:pathLst>
                <a:path w="6306566" h="5406390">
                  <a:moveTo>
                    <a:pt x="6014466" y="5406390"/>
                  </a:moveTo>
                  <a:cubicBezTo>
                    <a:pt x="6175121" y="5406390"/>
                    <a:pt x="6306566" y="5274945"/>
                    <a:pt x="6306566" y="5114290"/>
                  </a:cubicBezTo>
                  <a:lnTo>
                    <a:pt x="6306566" y="264922"/>
                  </a:lnTo>
                  <a:cubicBezTo>
                    <a:pt x="6306566" y="104267"/>
                    <a:pt x="6177915" y="0"/>
                    <a:pt x="6020816" y="33147"/>
                  </a:cubicBezTo>
                  <a:lnTo>
                    <a:pt x="242316" y="1251966"/>
                  </a:lnTo>
                  <a:cubicBezTo>
                    <a:pt x="85090" y="1285113"/>
                    <a:pt x="0" y="1436243"/>
                    <a:pt x="53213" y="1587881"/>
                  </a:cubicBezTo>
                  <a:lnTo>
                    <a:pt x="1295781" y="5130673"/>
                  </a:lnTo>
                  <a:cubicBezTo>
                    <a:pt x="1348994" y="5282311"/>
                    <a:pt x="1523873" y="5406263"/>
                    <a:pt x="1684528" y="5406263"/>
                  </a:cubicBezTo>
                  <a:lnTo>
                    <a:pt x="6014466" y="5406390"/>
                  </a:lnTo>
                  <a:close/>
                </a:path>
              </a:pathLst>
            </a:custGeom>
            <a:blipFill>
              <a:blip r:embed="rId9"/>
              <a:stretch>
                <a:fillRect l="-14395" r="-14395"/>
              </a:stretch>
            </a:blipFill>
            <a:ln w="152400" cap="sq">
              <a:solidFill>
                <a:srgbClr val="FFFFFF"/>
              </a:solidFill>
              <a:prstDash val="solid"/>
              <a:miter/>
            </a:ln>
          </p:spPr>
        </p:sp>
      </p:grpSp>
      <p:sp>
        <p:nvSpPr>
          <p:cNvPr id="11" name="TextBox 11"/>
          <p:cNvSpPr txBox="1"/>
          <p:nvPr/>
        </p:nvSpPr>
        <p:spPr>
          <a:xfrm>
            <a:off x="696752" y="3920385"/>
            <a:ext cx="8750522" cy="1537432"/>
          </a:xfrm>
          <a:prstGeom prst="rect">
            <a:avLst/>
          </a:prstGeom>
        </p:spPr>
        <p:txBody>
          <a:bodyPr lIns="0" tIns="0" rIns="0" bIns="0" rtlCol="0" anchor="t">
            <a:spAutoFit/>
          </a:bodyPr>
          <a:lstStyle/>
          <a:p>
            <a:pPr algn="l">
              <a:lnSpc>
                <a:spcPts val="11765"/>
              </a:lnSpc>
            </a:pPr>
            <a:r>
              <a:rPr lang="en-US" sz="11205" b="1">
                <a:solidFill>
                  <a:srgbClr val="B06E10"/>
                </a:solidFill>
                <a:latin typeface="Gordita Bold"/>
                <a:ea typeface="Gordita Bold"/>
                <a:cs typeface="Gordita Bold"/>
                <a:sym typeface="Gordita Bold"/>
              </a:rPr>
              <a:t>Thank You</a:t>
            </a:r>
          </a:p>
        </p:txBody>
      </p:sp>
      <p:grpSp>
        <p:nvGrpSpPr>
          <p:cNvPr id="12" name="Group 12"/>
          <p:cNvGrpSpPr/>
          <p:nvPr/>
        </p:nvGrpSpPr>
        <p:grpSpPr>
          <a:xfrm>
            <a:off x="9623867" y="2109792"/>
            <a:ext cx="5853420" cy="585342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50428" b="-222"/>
              </a:stretch>
            </a:blipFill>
            <a:ln w="171450" cap="sq">
              <a:solidFill>
                <a:srgbClr val="FFFFFF"/>
              </a:solidFill>
              <a:prstDash val="solid"/>
              <a:miter/>
            </a:ln>
          </p:spPr>
        </p:sp>
      </p:grpSp>
      <p:grpSp>
        <p:nvGrpSpPr>
          <p:cNvPr id="14" name="Group 14"/>
          <p:cNvGrpSpPr/>
          <p:nvPr/>
        </p:nvGrpSpPr>
        <p:grpSpPr>
          <a:xfrm>
            <a:off x="9091125" y="4793267"/>
            <a:ext cx="1376194" cy="137619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w="104775" cap="sq">
              <a:solidFill>
                <a:srgbClr val="FFFFFF"/>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9447275" y="5133775"/>
            <a:ext cx="663895" cy="695178"/>
          </a:xfrm>
          <a:custGeom>
            <a:avLst/>
            <a:gdLst/>
            <a:ahLst/>
            <a:cxnLst/>
            <a:rect l="l" t="t" r="r" b="b"/>
            <a:pathLst>
              <a:path w="663895" h="695178">
                <a:moveTo>
                  <a:pt x="0" y="0"/>
                </a:moveTo>
                <a:lnTo>
                  <a:pt x="663895" y="0"/>
                </a:lnTo>
                <a:lnTo>
                  <a:pt x="663895" y="695178"/>
                </a:lnTo>
                <a:lnTo>
                  <a:pt x="0" y="6951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a:off x="16680701" y="2024620"/>
            <a:ext cx="512537" cy="536688"/>
          </a:xfrm>
          <a:custGeom>
            <a:avLst/>
            <a:gdLst/>
            <a:ahLst/>
            <a:cxnLst/>
            <a:rect l="l" t="t" r="r" b="b"/>
            <a:pathLst>
              <a:path w="512537" h="536688">
                <a:moveTo>
                  <a:pt x="0" y="0"/>
                </a:moveTo>
                <a:lnTo>
                  <a:pt x="512537" y="0"/>
                </a:lnTo>
                <a:lnTo>
                  <a:pt x="512537" y="536687"/>
                </a:lnTo>
                <a:lnTo>
                  <a:pt x="0" y="53668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9" name="Group 19"/>
          <p:cNvGrpSpPr/>
          <p:nvPr/>
        </p:nvGrpSpPr>
        <p:grpSpPr>
          <a:xfrm>
            <a:off x="9162237" y="7222692"/>
            <a:ext cx="285038" cy="28503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2" name="TextBox 22"/>
          <p:cNvSpPr txBox="1"/>
          <p:nvPr/>
        </p:nvSpPr>
        <p:spPr>
          <a:xfrm>
            <a:off x="1067846" y="6682865"/>
            <a:ext cx="6445498" cy="405765"/>
          </a:xfrm>
          <a:prstGeom prst="rect">
            <a:avLst/>
          </a:prstGeom>
        </p:spPr>
        <p:txBody>
          <a:bodyPr lIns="0" tIns="0" rIns="0" bIns="0" rtlCol="0" anchor="t">
            <a:spAutoFit/>
          </a:bodyPr>
          <a:lstStyle/>
          <a:p>
            <a:pPr algn="l">
              <a:lnSpc>
                <a:spcPts val="3359"/>
              </a:lnSpc>
              <a:spcBef>
                <a:spcPct val="0"/>
              </a:spcBef>
            </a:pPr>
            <a:r>
              <a:rPr lang="en-US" sz="2400" b="1">
                <a:solidFill>
                  <a:srgbClr val="0665BE"/>
                </a:solidFill>
                <a:latin typeface="Gordita Bold"/>
                <a:ea typeface="Gordita Bold"/>
                <a:cs typeface="Gordita Bold"/>
                <a:sym typeface="Gordita Bold"/>
              </a:rPr>
              <a:t>Internship Presentation</a:t>
            </a:r>
          </a:p>
        </p:txBody>
      </p:sp>
      <p:sp>
        <p:nvSpPr>
          <p:cNvPr id="23" name="Freeform 23"/>
          <p:cNvSpPr/>
          <p:nvPr/>
        </p:nvSpPr>
        <p:spPr>
          <a:xfrm>
            <a:off x="1066788" y="995110"/>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15"/>
            <a:stretch>
              <a:fillRect l="-186865" t="-163093" r="-187297" b="-250736"/>
            </a:stretch>
          </a:blipFill>
        </p:spPr>
      </p:sp>
      <p:sp>
        <p:nvSpPr>
          <p:cNvPr id="24" name="TextBox 24"/>
          <p:cNvSpPr txBox="1"/>
          <p:nvPr/>
        </p:nvSpPr>
        <p:spPr>
          <a:xfrm>
            <a:off x="2274721" y="1199755"/>
            <a:ext cx="1772505" cy="824865"/>
          </a:xfrm>
          <a:prstGeom prst="rect">
            <a:avLst/>
          </a:prstGeom>
        </p:spPr>
        <p:txBody>
          <a:bodyPr lIns="0" tIns="0" rIns="0" bIns="0" rtlCol="0" anchor="t">
            <a:spAutoFit/>
          </a:bodyPr>
          <a:lstStyle/>
          <a:p>
            <a:pPr algn="l">
              <a:lnSpc>
                <a:spcPts val="3359"/>
              </a:lnSpc>
            </a:pPr>
            <a:r>
              <a:rPr lang="en-US" sz="2400" b="1">
                <a:solidFill>
                  <a:srgbClr val="0665BE"/>
                </a:solidFill>
                <a:latin typeface="Gordita Bold"/>
                <a:ea typeface="Gordita Bold"/>
                <a:cs typeface="Gordita Bold"/>
                <a:sym typeface="Gordita Bold"/>
              </a:rPr>
              <a:t>DataVerse </a:t>
            </a:r>
          </a:p>
          <a:p>
            <a:pPr algn="l">
              <a:lnSpc>
                <a:spcPts val="3359"/>
              </a:lnSpc>
              <a:spcBef>
                <a:spcPct val="0"/>
              </a:spcBef>
            </a:pPr>
            <a:r>
              <a:rPr lang="en-US" sz="2400" b="1">
                <a:solidFill>
                  <a:srgbClr val="0665BE"/>
                </a:solidFill>
                <a:latin typeface="Gordita Bold"/>
                <a:ea typeface="Gordita Bold"/>
                <a:cs typeface="Gordita Bold"/>
                <a:sym typeface="Gordita Bold"/>
              </a:rPr>
              <a:t>Africa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10673559" y="-1876360"/>
            <a:ext cx="10537869" cy="13575354"/>
          </a:xfrm>
          <a:custGeom>
            <a:avLst/>
            <a:gdLst/>
            <a:ahLst/>
            <a:cxnLst/>
            <a:rect l="l" t="t" r="r" b="b"/>
            <a:pathLst>
              <a:path w="10537869" h="13575354">
                <a:moveTo>
                  <a:pt x="0" y="0"/>
                </a:moveTo>
                <a:lnTo>
                  <a:pt x="10537868" y="0"/>
                </a:lnTo>
                <a:lnTo>
                  <a:pt x="10537868" y="13575354"/>
                </a:lnTo>
                <a:lnTo>
                  <a:pt x="0" y="13575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687928" y="4107814"/>
            <a:ext cx="5785416" cy="5785416"/>
          </a:xfrm>
          <a:custGeom>
            <a:avLst/>
            <a:gdLst/>
            <a:ahLst/>
            <a:cxnLst/>
            <a:rect l="l" t="t" r="r" b="b"/>
            <a:pathLst>
              <a:path w="5785416" h="5785416">
                <a:moveTo>
                  <a:pt x="0" y="0"/>
                </a:moveTo>
                <a:lnTo>
                  <a:pt x="5785416" y="0"/>
                </a:lnTo>
                <a:lnTo>
                  <a:pt x="5785416" y="5785416"/>
                </a:lnTo>
                <a:lnTo>
                  <a:pt x="0" y="5785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586718" y="1064302"/>
            <a:ext cx="5081705" cy="4300393"/>
          </a:xfrm>
          <a:custGeom>
            <a:avLst/>
            <a:gdLst/>
            <a:ahLst/>
            <a:cxnLst/>
            <a:rect l="l" t="t" r="r" b="b"/>
            <a:pathLst>
              <a:path w="5081705" h="4300393">
                <a:moveTo>
                  <a:pt x="0" y="0"/>
                </a:moveTo>
                <a:lnTo>
                  <a:pt x="5081705" y="0"/>
                </a:lnTo>
                <a:lnTo>
                  <a:pt x="5081705" y="4300392"/>
                </a:lnTo>
                <a:lnTo>
                  <a:pt x="0" y="4300392"/>
                </a:lnTo>
                <a:lnTo>
                  <a:pt x="0" y="0"/>
                </a:lnTo>
                <a:close/>
              </a:path>
            </a:pathLst>
          </a:custGeom>
          <a:blipFill>
            <a:blip r:embed="rId7">
              <a:alphaModFix amt="6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3405513" y="2028891"/>
            <a:ext cx="5600072" cy="56000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5046" r="-25046"/>
              </a:stretch>
            </a:blipFill>
            <a:ln w="171450" cap="sq">
              <a:solidFill>
                <a:srgbClr val="FFFFFF"/>
              </a:solidFill>
              <a:prstDash val="solid"/>
              <a:miter/>
            </a:ln>
          </p:spPr>
        </p:sp>
      </p:grpSp>
      <p:sp>
        <p:nvSpPr>
          <p:cNvPr id="8" name="Freeform 8"/>
          <p:cNvSpPr/>
          <p:nvPr/>
        </p:nvSpPr>
        <p:spPr>
          <a:xfrm>
            <a:off x="17359006" y="91533"/>
            <a:ext cx="928994" cy="972769"/>
          </a:xfrm>
          <a:custGeom>
            <a:avLst/>
            <a:gdLst/>
            <a:ahLst/>
            <a:cxnLst/>
            <a:rect l="l" t="t" r="r" b="b"/>
            <a:pathLst>
              <a:path w="928994" h="972769">
                <a:moveTo>
                  <a:pt x="0" y="0"/>
                </a:moveTo>
                <a:lnTo>
                  <a:pt x="928994" y="0"/>
                </a:lnTo>
                <a:lnTo>
                  <a:pt x="928994" y="972769"/>
                </a:lnTo>
                <a:lnTo>
                  <a:pt x="0" y="9727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914400" y="559151"/>
            <a:ext cx="9976806"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Project Objectives</a:t>
            </a:r>
          </a:p>
        </p:txBody>
      </p:sp>
      <p:grpSp>
        <p:nvGrpSpPr>
          <p:cNvPr id="10" name="Group 10"/>
          <p:cNvGrpSpPr/>
          <p:nvPr/>
        </p:nvGrpSpPr>
        <p:grpSpPr>
          <a:xfrm>
            <a:off x="16219577" y="7351983"/>
            <a:ext cx="1187739" cy="11877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65BE"/>
            </a:solidFill>
            <a:ln w="85725" cap="sq">
              <a:solidFill>
                <a:srgbClr val="FFFFFF"/>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790626" y="3213993"/>
            <a:ext cx="12382501" cy="3394647"/>
          </a:xfrm>
          <a:prstGeom prst="rect">
            <a:avLst/>
          </a:prstGeom>
        </p:spPr>
        <p:txBody>
          <a:bodyPr wrap="square" lIns="0" tIns="0" rIns="0" bIns="0" rtlCol="0" anchor="t">
            <a:spAutoFit/>
          </a:bodyPr>
          <a:lstStyle/>
          <a:p>
            <a:pPr algn="just">
              <a:lnSpc>
                <a:spcPts val="3331"/>
              </a:lnSpc>
            </a:pPr>
            <a:r>
              <a:rPr lang="en-US" sz="3200" dirty="0">
                <a:solidFill>
                  <a:srgbClr val="1C1C3D"/>
                </a:solidFill>
                <a:latin typeface="Poppins"/>
                <a:ea typeface="Poppins"/>
                <a:cs typeface="Poppins"/>
                <a:sym typeface="Poppins"/>
              </a:rPr>
              <a:t>Following the problem highlighted, the objectives of this projects includes;</a:t>
            </a:r>
          </a:p>
          <a:p>
            <a:pPr algn="just">
              <a:lnSpc>
                <a:spcPts val="3331"/>
              </a:lnSpc>
            </a:pPr>
            <a:endParaRPr lang="en-US" sz="3200" dirty="0">
              <a:solidFill>
                <a:srgbClr val="1C1C3D"/>
              </a:solidFill>
              <a:latin typeface="Poppins"/>
              <a:ea typeface="Poppins"/>
              <a:cs typeface="Poppins"/>
              <a:sym typeface="Poppins"/>
            </a:endParaRPr>
          </a:p>
          <a:p>
            <a:pPr marL="457200" indent="-457200" algn="just">
              <a:lnSpc>
                <a:spcPts val="3331"/>
              </a:lnSpc>
              <a:buFont typeface="Arial" panose="020B0604020202020204" pitchFamily="34" charset="0"/>
              <a:buChar char="•"/>
            </a:pPr>
            <a:r>
              <a:rPr lang="en-US" sz="3200" dirty="0">
                <a:solidFill>
                  <a:srgbClr val="1C1C3D"/>
                </a:solidFill>
                <a:latin typeface="Poppins"/>
                <a:ea typeface="Poppins"/>
                <a:cs typeface="Poppins"/>
                <a:sym typeface="Poppins"/>
              </a:rPr>
              <a:t>Highlighting relevant predictors for Hypertensive patients.</a:t>
            </a:r>
          </a:p>
          <a:p>
            <a:pPr marL="457200" indent="-457200" algn="just">
              <a:lnSpc>
                <a:spcPts val="3331"/>
              </a:lnSpc>
              <a:buFont typeface="Arial" panose="020B0604020202020204" pitchFamily="34" charset="0"/>
              <a:buChar char="•"/>
            </a:pPr>
            <a:endParaRPr lang="en-US" sz="3200" dirty="0">
              <a:solidFill>
                <a:srgbClr val="1C1C3D"/>
              </a:solidFill>
              <a:latin typeface="Poppins"/>
              <a:ea typeface="Poppins"/>
              <a:cs typeface="Poppins"/>
              <a:sym typeface="Poppins"/>
            </a:endParaRPr>
          </a:p>
          <a:p>
            <a:pPr marL="457200" indent="-457200" algn="just">
              <a:lnSpc>
                <a:spcPts val="3331"/>
              </a:lnSpc>
              <a:buFont typeface="Arial" panose="020B0604020202020204" pitchFamily="34" charset="0"/>
              <a:buChar char="•"/>
            </a:pPr>
            <a:r>
              <a:rPr lang="en-US" sz="3200" dirty="0">
                <a:solidFill>
                  <a:srgbClr val="1C1C3D"/>
                </a:solidFill>
                <a:latin typeface="Poppins"/>
                <a:ea typeface="Poppins"/>
                <a:cs typeface="Poppins"/>
                <a:sym typeface="Poppins"/>
              </a:rPr>
              <a:t>Build a predictive model to help forecast the Hypertension-status of a patients in order to aid early diagnosis.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10673559" y="-1876360"/>
            <a:ext cx="10537869" cy="13575354"/>
          </a:xfrm>
          <a:custGeom>
            <a:avLst/>
            <a:gdLst/>
            <a:ahLst/>
            <a:cxnLst/>
            <a:rect l="l" t="t" r="r" b="b"/>
            <a:pathLst>
              <a:path w="10537869" h="13575354">
                <a:moveTo>
                  <a:pt x="0" y="0"/>
                </a:moveTo>
                <a:lnTo>
                  <a:pt x="10537868" y="0"/>
                </a:lnTo>
                <a:lnTo>
                  <a:pt x="10537868" y="13575354"/>
                </a:lnTo>
                <a:lnTo>
                  <a:pt x="0" y="13575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687928" y="4107814"/>
            <a:ext cx="5785416" cy="5785416"/>
          </a:xfrm>
          <a:custGeom>
            <a:avLst/>
            <a:gdLst/>
            <a:ahLst/>
            <a:cxnLst/>
            <a:rect l="l" t="t" r="r" b="b"/>
            <a:pathLst>
              <a:path w="5785416" h="5785416">
                <a:moveTo>
                  <a:pt x="0" y="0"/>
                </a:moveTo>
                <a:lnTo>
                  <a:pt x="5785416" y="0"/>
                </a:lnTo>
                <a:lnTo>
                  <a:pt x="5785416" y="5785416"/>
                </a:lnTo>
                <a:lnTo>
                  <a:pt x="0" y="5785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586718" y="1064302"/>
            <a:ext cx="5081705" cy="4300393"/>
          </a:xfrm>
          <a:custGeom>
            <a:avLst/>
            <a:gdLst/>
            <a:ahLst/>
            <a:cxnLst/>
            <a:rect l="l" t="t" r="r" b="b"/>
            <a:pathLst>
              <a:path w="5081705" h="4300393">
                <a:moveTo>
                  <a:pt x="0" y="0"/>
                </a:moveTo>
                <a:lnTo>
                  <a:pt x="5081705" y="0"/>
                </a:lnTo>
                <a:lnTo>
                  <a:pt x="5081705" y="4300392"/>
                </a:lnTo>
                <a:lnTo>
                  <a:pt x="0" y="4300392"/>
                </a:lnTo>
                <a:lnTo>
                  <a:pt x="0" y="0"/>
                </a:lnTo>
                <a:close/>
              </a:path>
            </a:pathLst>
          </a:custGeom>
          <a:blipFill>
            <a:blip r:embed="rId7">
              <a:alphaModFix amt="6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3405513" y="2028891"/>
            <a:ext cx="5600072" cy="56000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5046" r="-25046"/>
              </a:stretch>
            </a:blipFill>
            <a:ln w="171450" cap="sq">
              <a:solidFill>
                <a:srgbClr val="FFFFFF"/>
              </a:solidFill>
              <a:prstDash val="solid"/>
              <a:miter/>
            </a:ln>
          </p:spPr>
        </p:sp>
      </p:grpSp>
      <p:sp>
        <p:nvSpPr>
          <p:cNvPr id="8" name="Freeform 8"/>
          <p:cNvSpPr/>
          <p:nvPr/>
        </p:nvSpPr>
        <p:spPr>
          <a:xfrm>
            <a:off x="17359006" y="91533"/>
            <a:ext cx="928994" cy="972769"/>
          </a:xfrm>
          <a:custGeom>
            <a:avLst/>
            <a:gdLst/>
            <a:ahLst/>
            <a:cxnLst/>
            <a:rect l="l" t="t" r="r" b="b"/>
            <a:pathLst>
              <a:path w="928994" h="972769">
                <a:moveTo>
                  <a:pt x="0" y="0"/>
                </a:moveTo>
                <a:lnTo>
                  <a:pt x="928994" y="0"/>
                </a:lnTo>
                <a:lnTo>
                  <a:pt x="928994" y="972769"/>
                </a:lnTo>
                <a:lnTo>
                  <a:pt x="0" y="9727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556386" y="387143"/>
            <a:ext cx="9976806"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Introduction</a:t>
            </a:r>
          </a:p>
        </p:txBody>
      </p:sp>
      <p:grpSp>
        <p:nvGrpSpPr>
          <p:cNvPr id="10" name="Group 10"/>
          <p:cNvGrpSpPr/>
          <p:nvPr/>
        </p:nvGrpSpPr>
        <p:grpSpPr>
          <a:xfrm>
            <a:off x="16219577" y="7351983"/>
            <a:ext cx="1187739" cy="11877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65BE"/>
            </a:solidFill>
            <a:ln w="85725" cap="sq">
              <a:solidFill>
                <a:srgbClr val="FFFFFF"/>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556386" y="1879186"/>
            <a:ext cx="12925107" cy="6780189"/>
          </a:xfrm>
          <a:prstGeom prst="rect">
            <a:avLst/>
          </a:prstGeom>
        </p:spPr>
        <p:txBody>
          <a:bodyPr wrap="square" lIns="0" tIns="0" rIns="0" bIns="0" rtlCol="0" anchor="t">
            <a:spAutoFit/>
          </a:bodyPr>
          <a:lstStyle/>
          <a:p>
            <a:pPr algn="just">
              <a:lnSpc>
                <a:spcPts val="3331"/>
              </a:lnSpc>
            </a:pPr>
            <a:r>
              <a:rPr lang="en-US" sz="3200" dirty="0">
                <a:solidFill>
                  <a:srgbClr val="1C1C3D"/>
                </a:solidFill>
                <a:latin typeface="Poppins"/>
                <a:ea typeface="Poppins"/>
                <a:cs typeface="Poppins"/>
                <a:sym typeface="Poppins"/>
              </a:rPr>
              <a:t>Hypertension is a leading risk factor for cardiovascular disease worldwide[1]. Low and middle income countries like Nigeria appear to be worst hit, with relatively higher number of cases and limited awareness, treatment, and control rates, against the trend observed in developed countries.[2]</a:t>
            </a:r>
          </a:p>
          <a:p>
            <a:pPr algn="just">
              <a:lnSpc>
                <a:spcPts val="3331"/>
              </a:lnSpc>
            </a:pPr>
            <a:endParaRPr lang="en-US" sz="3200" dirty="0">
              <a:solidFill>
                <a:srgbClr val="1C1C3D"/>
              </a:solidFill>
              <a:latin typeface="Poppins"/>
              <a:ea typeface="Poppins"/>
              <a:cs typeface="Poppins"/>
              <a:sym typeface="Poppins"/>
            </a:endParaRPr>
          </a:p>
          <a:p>
            <a:pPr algn="just">
              <a:lnSpc>
                <a:spcPts val="3331"/>
              </a:lnSpc>
            </a:pPr>
            <a:r>
              <a:rPr lang="en-US" sz="3200" dirty="0">
                <a:solidFill>
                  <a:srgbClr val="1C1C3D"/>
                </a:solidFill>
                <a:latin typeface="Poppins"/>
                <a:ea typeface="Poppins"/>
                <a:cs typeface="Poppins"/>
                <a:sym typeface="Poppins"/>
              </a:rPr>
              <a:t>In Nigeria, the estimated age-adjusted prevalence of hypertension is around 32.5%, meaning that about 32.5% of the adult population is affected. [3]</a:t>
            </a:r>
          </a:p>
          <a:p>
            <a:pPr algn="just">
              <a:lnSpc>
                <a:spcPts val="3331"/>
              </a:lnSpc>
            </a:pPr>
            <a:endParaRPr lang="en-US" sz="3200" dirty="0">
              <a:solidFill>
                <a:srgbClr val="1C1C3D"/>
              </a:solidFill>
              <a:latin typeface="Poppins"/>
              <a:ea typeface="Poppins"/>
              <a:cs typeface="Poppins"/>
              <a:sym typeface="Poppins"/>
            </a:endParaRPr>
          </a:p>
          <a:p>
            <a:pPr algn="just">
              <a:lnSpc>
                <a:spcPts val="3331"/>
              </a:lnSpc>
            </a:pPr>
            <a:r>
              <a:rPr lang="en-US" sz="3200" dirty="0">
                <a:solidFill>
                  <a:srgbClr val="1C1C3D"/>
                </a:solidFill>
                <a:latin typeface="Poppins"/>
                <a:ea typeface="Poppins"/>
                <a:cs typeface="Poppins"/>
                <a:sym typeface="Poppins"/>
              </a:rPr>
              <a:t>Hence, data was collected in Nigeria with 18 features and over 310,000 records. This dataset was analyzed to tackle the project objectives.</a:t>
            </a:r>
          </a:p>
          <a:p>
            <a:pPr algn="just">
              <a:lnSpc>
                <a:spcPts val="3331"/>
              </a:lnSpc>
            </a:pPr>
            <a:endParaRPr lang="en-US" sz="3200" dirty="0">
              <a:solidFill>
                <a:srgbClr val="1C1C3D"/>
              </a:solidFill>
              <a:latin typeface="Poppins"/>
              <a:ea typeface="Poppins"/>
              <a:cs typeface="Poppins"/>
              <a:sym typeface="Poppins"/>
            </a:endParaRPr>
          </a:p>
          <a:p>
            <a:pPr algn="just">
              <a:lnSpc>
                <a:spcPts val="3331"/>
              </a:lnSpc>
            </a:pPr>
            <a:r>
              <a:rPr lang="en-US" sz="3200" dirty="0">
                <a:solidFill>
                  <a:srgbClr val="1C1C3D"/>
                </a:solidFill>
                <a:latin typeface="Poppins"/>
                <a:ea typeface="Poppins"/>
                <a:cs typeface="Poppins"/>
                <a:sym typeface="Poppins"/>
              </a:rPr>
              <a:t>The following are the methodology and insights from the analysis.</a:t>
            </a:r>
          </a:p>
        </p:txBody>
      </p:sp>
    </p:spTree>
    <p:extLst>
      <p:ext uri="{BB962C8B-B14F-4D97-AF65-F5344CB8AC3E}">
        <p14:creationId xmlns:p14="http://schemas.microsoft.com/office/powerpoint/2010/main" val="733282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10673559" y="-1876360"/>
            <a:ext cx="10537869" cy="13575354"/>
          </a:xfrm>
          <a:custGeom>
            <a:avLst/>
            <a:gdLst/>
            <a:ahLst/>
            <a:cxnLst/>
            <a:rect l="l" t="t" r="r" b="b"/>
            <a:pathLst>
              <a:path w="10537869" h="13575354">
                <a:moveTo>
                  <a:pt x="0" y="0"/>
                </a:moveTo>
                <a:lnTo>
                  <a:pt x="10537868" y="0"/>
                </a:lnTo>
                <a:lnTo>
                  <a:pt x="10537868" y="13575354"/>
                </a:lnTo>
                <a:lnTo>
                  <a:pt x="0" y="13575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687928" y="4107814"/>
            <a:ext cx="5785416" cy="5785416"/>
          </a:xfrm>
          <a:custGeom>
            <a:avLst/>
            <a:gdLst/>
            <a:ahLst/>
            <a:cxnLst/>
            <a:rect l="l" t="t" r="r" b="b"/>
            <a:pathLst>
              <a:path w="5785416" h="5785416">
                <a:moveTo>
                  <a:pt x="0" y="0"/>
                </a:moveTo>
                <a:lnTo>
                  <a:pt x="5785416" y="0"/>
                </a:lnTo>
                <a:lnTo>
                  <a:pt x="5785416" y="5785416"/>
                </a:lnTo>
                <a:lnTo>
                  <a:pt x="0" y="5785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586718" y="1064302"/>
            <a:ext cx="5081705" cy="4300393"/>
          </a:xfrm>
          <a:custGeom>
            <a:avLst/>
            <a:gdLst/>
            <a:ahLst/>
            <a:cxnLst/>
            <a:rect l="l" t="t" r="r" b="b"/>
            <a:pathLst>
              <a:path w="5081705" h="4300393">
                <a:moveTo>
                  <a:pt x="0" y="0"/>
                </a:moveTo>
                <a:lnTo>
                  <a:pt x="5081705" y="0"/>
                </a:lnTo>
                <a:lnTo>
                  <a:pt x="5081705" y="4300392"/>
                </a:lnTo>
                <a:lnTo>
                  <a:pt x="0" y="4300392"/>
                </a:lnTo>
                <a:lnTo>
                  <a:pt x="0" y="0"/>
                </a:lnTo>
                <a:close/>
              </a:path>
            </a:pathLst>
          </a:custGeom>
          <a:blipFill>
            <a:blip r:embed="rId7">
              <a:alphaModFix amt="6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3405513" y="2028891"/>
            <a:ext cx="5600072" cy="56000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5046" r="-25046"/>
              </a:stretch>
            </a:blipFill>
            <a:ln w="171450" cap="sq">
              <a:solidFill>
                <a:srgbClr val="FFFFFF"/>
              </a:solidFill>
              <a:prstDash val="solid"/>
              <a:miter/>
            </a:ln>
          </p:spPr>
        </p:sp>
      </p:grpSp>
      <p:sp>
        <p:nvSpPr>
          <p:cNvPr id="8" name="Freeform 8"/>
          <p:cNvSpPr/>
          <p:nvPr/>
        </p:nvSpPr>
        <p:spPr>
          <a:xfrm>
            <a:off x="17359006" y="91533"/>
            <a:ext cx="928994" cy="972769"/>
          </a:xfrm>
          <a:custGeom>
            <a:avLst/>
            <a:gdLst/>
            <a:ahLst/>
            <a:cxnLst/>
            <a:rect l="l" t="t" r="r" b="b"/>
            <a:pathLst>
              <a:path w="928994" h="972769">
                <a:moveTo>
                  <a:pt x="0" y="0"/>
                </a:moveTo>
                <a:lnTo>
                  <a:pt x="928994" y="0"/>
                </a:lnTo>
                <a:lnTo>
                  <a:pt x="928994" y="972769"/>
                </a:lnTo>
                <a:lnTo>
                  <a:pt x="0" y="9727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790626" y="481798"/>
            <a:ext cx="11796092" cy="1077218"/>
          </a:xfrm>
          <a:prstGeom prst="rect">
            <a:avLst/>
          </a:prstGeom>
        </p:spPr>
        <p:txBody>
          <a:bodyPr wrap="square"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Project Methodology</a:t>
            </a:r>
          </a:p>
        </p:txBody>
      </p:sp>
      <p:grpSp>
        <p:nvGrpSpPr>
          <p:cNvPr id="10" name="Group 10"/>
          <p:cNvGrpSpPr/>
          <p:nvPr/>
        </p:nvGrpSpPr>
        <p:grpSpPr>
          <a:xfrm>
            <a:off x="16219577" y="7351983"/>
            <a:ext cx="1187739" cy="11877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65BE"/>
            </a:solidFill>
            <a:ln w="85725" cap="sq">
              <a:solidFill>
                <a:srgbClr val="FFFFFF"/>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844492" y="2531785"/>
            <a:ext cx="12382501" cy="3216714"/>
          </a:xfrm>
          <a:prstGeom prst="rect">
            <a:avLst/>
          </a:prstGeom>
        </p:spPr>
        <p:txBody>
          <a:bodyPr wrap="square" lIns="0" tIns="0" rIns="0" bIns="0" rtlCol="0" anchor="t">
            <a:spAutoFit/>
          </a:bodyPr>
          <a:lstStyle/>
          <a:p>
            <a:pPr algn="just">
              <a:lnSpc>
                <a:spcPts val="3639"/>
              </a:lnSpc>
            </a:pPr>
            <a:r>
              <a:rPr lang="en-US" sz="3200" dirty="0">
                <a:solidFill>
                  <a:srgbClr val="000000"/>
                </a:solidFill>
                <a:latin typeface="Poppins"/>
                <a:ea typeface="Poppins"/>
                <a:cs typeface="Poppins"/>
                <a:sym typeface="Poppins"/>
              </a:rPr>
              <a:t>In order to achieve the objective of this analysis, the following methodology was adopted;</a:t>
            </a:r>
          </a:p>
          <a:p>
            <a:pPr algn="just">
              <a:lnSpc>
                <a:spcPts val="3639"/>
              </a:lnSpc>
            </a:pPr>
            <a:endParaRPr lang="en-US" sz="3200" dirty="0">
              <a:solidFill>
                <a:srgbClr val="000000"/>
              </a:solidFill>
              <a:latin typeface="Poppins"/>
              <a:ea typeface="Poppins"/>
              <a:cs typeface="Poppins"/>
              <a:sym typeface="Poppins"/>
            </a:endParaRPr>
          </a:p>
          <a:p>
            <a:pPr marL="514350" indent="-514350" algn="just">
              <a:lnSpc>
                <a:spcPts val="3639"/>
              </a:lnSpc>
              <a:buAutoNum type="arabicPeriod"/>
            </a:pPr>
            <a:r>
              <a:rPr lang="en-US" sz="3200" dirty="0">
                <a:solidFill>
                  <a:srgbClr val="000000"/>
                </a:solidFill>
                <a:latin typeface="Poppins"/>
                <a:ea typeface="Poppins"/>
                <a:cs typeface="Poppins"/>
                <a:sym typeface="Poppins"/>
              </a:rPr>
              <a:t>Data Collection</a:t>
            </a:r>
          </a:p>
          <a:p>
            <a:pPr marL="514350" indent="-514350" algn="just">
              <a:lnSpc>
                <a:spcPts val="3639"/>
              </a:lnSpc>
              <a:buAutoNum type="arabicPeriod"/>
            </a:pPr>
            <a:r>
              <a:rPr lang="en-US" sz="3200" dirty="0">
                <a:solidFill>
                  <a:srgbClr val="000000"/>
                </a:solidFill>
                <a:latin typeface="Poppins"/>
                <a:ea typeface="Poppins"/>
                <a:cs typeface="Poppins"/>
                <a:sym typeface="Poppins"/>
              </a:rPr>
              <a:t>Data Preprocessing</a:t>
            </a:r>
          </a:p>
          <a:p>
            <a:pPr marL="514350" indent="-514350" algn="just">
              <a:lnSpc>
                <a:spcPts val="3639"/>
              </a:lnSpc>
              <a:buAutoNum type="arabicPeriod"/>
            </a:pPr>
            <a:r>
              <a:rPr lang="en-US" sz="3200" dirty="0">
                <a:solidFill>
                  <a:srgbClr val="000000"/>
                </a:solidFill>
                <a:latin typeface="Poppins"/>
                <a:ea typeface="Poppins"/>
                <a:cs typeface="Poppins"/>
                <a:sym typeface="Poppins"/>
              </a:rPr>
              <a:t>Exploratory Data Analysis</a:t>
            </a:r>
          </a:p>
          <a:p>
            <a:pPr marL="514350" indent="-514350" algn="just">
              <a:lnSpc>
                <a:spcPts val="3639"/>
              </a:lnSpc>
              <a:buAutoNum type="arabicPeriod"/>
            </a:pPr>
            <a:r>
              <a:rPr lang="en-US" sz="3200" dirty="0">
                <a:solidFill>
                  <a:srgbClr val="000000"/>
                </a:solidFill>
                <a:latin typeface="Poppins"/>
                <a:ea typeface="Poppins"/>
                <a:cs typeface="Poppins"/>
                <a:sym typeface="Poppins"/>
              </a:rPr>
              <a:t>Predictive analysis</a:t>
            </a:r>
          </a:p>
        </p:txBody>
      </p:sp>
    </p:spTree>
    <p:extLst>
      <p:ext uri="{BB962C8B-B14F-4D97-AF65-F5344CB8AC3E}">
        <p14:creationId xmlns:p14="http://schemas.microsoft.com/office/powerpoint/2010/main" val="3713466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081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10673559" y="-1876360"/>
            <a:ext cx="10537869" cy="13575354"/>
          </a:xfrm>
          <a:custGeom>
            <a:avLst/>
            <a:gdLst/>
            <a:ahLst/>
            <a:cxnLst/>
            <a:rect l="l" t="t" r="r" b="b"/>
            <a:pathLst>
              <a:path w="10537869" h="13575354">
                <a:moveTo>
                  <a:pt x="0" y="0"/>
                </a:moveTo>
                <a:lnTo>
                  <a:pt x="10537868" y="0"/>
                </a:lnTo>
                <a:lnTo>
                  <a:pt x="10537868" y="13575354"/>
                </a:lnTo>
                <a:lnTo>
                  <a:pt x="0" y="13575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687928" y="4107814"/>
            <a:ext cx="5785416" cy="5785416"/>
          </a:xfrm>
          <a:custGeom>
            <a:avLst/>
            <a:gdLst/>
            <a:ahLst/>
            <a:cxnLst/>
            <a:rect l="l" t="t" r="r" b="b"/>
            <a:pathLst>
              <a:path w="5785416" h="5785416">
                <a:moveTo>
                  <a:pt x="0" y="0"/>
                </a:moveTo>
                <a:lnTo>
                  <a:pt x="5785416" y="0"/>
                </a:lnTo>
                <a:lnTo>
                  <a:pt x="5785416" y="5785416"/>
                </a:lnTo>
                <a:lnTo>
                  <a:pt x="0" y="5785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586718" y="1064302"/>
            <a:ext cx="5081705" cy="4300393"/>
          </a:xfrm>
          <a:custGeom>
            <a:avLst/>
            <a:gdLst/>
            <a:ahLst/>
            <a:cxnLst/>
            <a:rect l="l" t="t" r="r" b="b"/>
            <a:pathLst>
              <a:path w="5081705" h="4300393">
                <a:moveTo>
                  <a:pt x="0" y="0"/>
                </a:moveTo>
                <a:lnTo>
                  <a:pt x="5081705" y="0"/>
                </a:lnTo>
                <a:lnTo>
                  <a:pt x="5081705" y="4300392"/>
                </a:lnTo>
                <a:lnTo>
                  <a:pt x="0" y="4300392"/>
                </a:lnTo>
                <a:lnTo>
                  <a:pt x="0" y="0"/>
                </a:lnTo>
                <a:close/>
              </a:path>
            </a:pathLst>
          </a:custGeom>
          <a:blipFill>
            <a:blip r:embed="rId7">
              <a:alphaModFix amt="6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3405513" y="2028891"/>
            <a:ext cx="5600072" cy="56000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5046" r="-25046"/>
              </a:stretch>
            </a:blipFill>
            <a:ln w="171450" cap="sq">
              <a:solidFill>
                <a:srgbClr val="FFFFFF"/>
              </a:solidFill>
              <a:prstDash val="solid"/>
              <a:miter/>
            </a:ln>
          </p:spPr>
        </p:sp>
      </p:grpSp>
      <p:sp>
        <p:nvSpPr>
          <p:cNvPr id="8" name="Freeform 8"/>
          <p:cNvSpPr/>
          <p:nvPr/>
        </p:nvSpPr>
        <p:spPr>
          <a:xfrm>
            <a:off x="17359006" y="91533"/>
            <a:ext cx="928994" cy="972769"/>
          </a:xfrm>
          <a:custGeom>
            <a:avLst/>
            <a:gdLst/>
            <a:ahLst/>
            <a:cxnLst/>
            <a:rect l="l" t="t" r="r" b="b"/>
            <a:pathLst>
              <a:path w="928994" h="972769">
                <a:moveTo>
                  <a:pt x="0" y="0"/>
                </a:moveTo>
                <a:lnTo>
                  <a:pt x="928994" y="0"/>
                </a:lnTo>
                <a:lnTo>
                  <a:pt x="928994" y="972769"/>
                </a:lnTo>
                <a:lnTo>
                  <a:pt x="0" y="9727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790626" y="481798"/>
            <a:ext cx="11796092" cy="1077218"/>
          </a:xfrm>
          <a:prstGeom prst="rect">
            <a:avLst/>
          </a:prstGeom>
        </p:spPr>
        <p:txBody>
          <a:bodyPr wrap="square"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Project Methodology</a:t>
            </a:r>
          </a:p>
        </p:txBody>
      </p:sp>
      <p:grpSp>
        <p:nvGrpSpPr>
          <p:cNvPr id="10" name="Group 10"/>
          <p:cNvGrpSpPr/>
          <p:nvPr/>
        </p:nvGrpSpPr>
        <p:grpSpPr>
          <a:xfrm>
            <a:off x="16219577" y="7351983"/>
            <a:ext cx="1187739" cy="11877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65BE"/>
            </a:solidFill>
            <a:ln w="85725" cap="sq">
              <a:solidFill>
                <a:srgbClr val="FFFFFF"/>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844492" y="2531785"/>
            <a:ext cx="13785908" cy="461665"/>
          </a:xfrm>
          <a:prstGeom prst="rect">
            <a:avLst/>
          </a:prstGeom>
        </p:spPr>
        <p:txBody>
          <a:bodyPr wrap="square" lIns="0" tIns="0" rIns="0" bIns="0" rtlCol="0" anchor="t">
            <a:spAutoFit/>
          </a:bodyPr>
          <a:lstStyle/>
          <a:p>
            <a:pPr algn="just">
              <a:lnSpc>
                <a:spcPts val="3639"/>
              </a:lnSpc>
            </a:pPr>
            <a:r>
              <a:rPr lang="en-US" sz="3200" dirty="0">
                <a:solidFill>
                  <a:srgbClr val="000000"/>
                </a:solidFill>
                <a:latin typeface="Poppins"/>
                <a:ea typeface="Poppins"/>
                <a:cs typeface="Poppins"/>
                <a:sym typeface="Poppins"/>
              </a:rPr>
              <a:t>The data collected was profiled in 18 features and 310,000+ records.</a:t>
            </a:r>
          </a:p>
        </p:txBody>
      </p:sp>
      <p:sp>
        <p:nvSpPr>
          <p:cNvPr id="14" name="TextBox 9">
            <a:extLst>
              <a:ext uri="{FF2B5EF4-FFF2-40B4-BE49-F238E27FC236}">
                <a16:creationId xmlns:a16="http://schemas.microsoft.com/office/drawing/2014/main" id="{FADB1983-C44D-4408-8CD4-28BF5B7BAA69}"/>
              </a:ext>
            </a:extLst>
          </p:cNvPr>
          <p:cNvSpPr txBox="1"/>
          <p:nvPr/>
        </p:nvSpPr>
        <p:spPr>
          <a:xfrm>
            <a:off x="790626" y="1272870"/>
            <a:ext cx="11796092" cy="956096"/>
          </a:xfrm>
          <a:prstGeom prst="rect">
            <a:avLst/>
          </a:prstGeom>
        </p:spPr>
        <p:txBody>
          <a:bodyPr wrap="square" lIns="0" tIns="0" rIns="0" bIns="0" rtlCol="0" anchor="t">
            <a:spAutoFit/>
          </a:bodyPr>
          <a:lstStyle/>
          <a:p>
            <a:pPr algn="l">
              <a:lnSpc>
                <a:spcPts val="8400"/>
              </a:lnSpc>
            </a:pPr>
            <a:r>
              <a:rPr lang="en-US" sz="4400" b="1" dirty="0">
                <a:solidFill>
                  <a:srgbClr val="0665BE"/>
                </a:solidFill>
                <a:latin typeface="Gordita Bold"/>
                <a:ea typeface="Gordita Bold"/>
                <a:cs typeface="Gordita Bold"/>
                <a:sym typeface="Gordita Bold"/>
              </a:rPr>
              <a:t>Data Collection</a:t>
            </a:r>
          </a:p>
        </p:txBody>
      </p:sp>
      <p:pic>
        <p:nvPicPr>
          <p:cNvPr id="16" name="Picture 15">
            <a:extLst>
              <a:ext uri="{FF2B5EF4-FFF2-40B4-BE49-F238E27FC236}">
                <a16:creationId xmlns:a16="http://schemas.microsoft.com/office/drawing/2014/main" id="{02EF2489-5A1C-4702-B692-FAA66DE289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82084" y="3468196"/>
            <a:ext cx="3563035" cy="4489424"/>
          </a:xfrm>
          <a:prstGeom prst="rect">
            <a:avLst/>
          </a:prstGeom>
        </p:spPr>
      </p:pic>
      <p:pic>
        <p:nvPicPr>
          <p:cNvPr id="18" name="Picture 17">
            <a:extLst>
              <a:ext uri="{FF2B5EF4-FFF2-40B4-BE49-F238E27FC236}">
                <a16:creationId xmlns:a16="http://schemas.microsoft.com/office/drawing/2014/main" id="{619C3ECA-0D61-4D51-ADBD-2F24783F05A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8679" y="3473476"/>
            <a:ext cx="4517395" cy="4489424"/>
          </a:xfrm>
          <a:prstGeom prst="rect">
            <a:avLst/>
          </a:prstGeom>
        </p:spPr>
      </p:pic>
      <p:sp>
        <p:nvSpPr>
          <p:cNvPr id="19" name="TextBox 18">
            <a:extLst>
              <a:ext uri="{FF2B5EF4-FFF2-40B4-BE49-F238E27FC236}">
                <a16:creationId xmlns:a16="http://schemas.microsoft.com/office/drawing/2014/main" id="{BA674EFE-9A55-4264-89B3-D6EBD5D7D797}"/>
              </a:ext>
            </a:extLst>
          </p:cNvPr>
          <p:cNvSpPr txBox="1"/>
          <p:nvPr/>
        </p:nvSpPr>
        <p:spPr>
          <a:xfrm>
            <a:off x="6009471" y="3600231"/>
            <a:ext cx="4063216" cy="4154984"/>
          </a:xfrm>
          <a:prstGeom prst="rect">
            <a:avLst/>
          </a:prstGeom>
          <a:noFill/>
        </p:spPr>
        <p:txBody>
          <a:bodyPr wrap="square" rtlCol="0">
            <a:spAutoFit/>
          </a:bodyPr>
          <a:lstStyle/>
          <a:p>
            <a:r>
              <a:rPr lang="en-US" sz="2400" b="1" dirty="0"/>
              <a:t>To the left shows the summary of the features and the data type of the data collected and to the right shows the number of missing values in each of the features of the dataset given.</a:t>
            </a:r>
          </a:p>
          <a:p>
            <a:endParaRPr lang="en-US" sz="2400" b="1" dirty="0"/>
          </a:p>
          <a:p>
            <a:r>
              <a:rPr lang="en-US" sz="2400" b="1" dirty="0"/>
              <a:t>The presence of missing values led to the next step of Data Preprocessing.</a:t>
            </a:r>
          </a:p>
        </p:txBody>
      </p:sp>
    </p:spTree>
    <p:extLst>
      <p:ext uri="{BB962C8B-B14F-4D97-AF65-F5344CB8AC3E}">
        <p14:creationId xmlns:p14="http://schemas.microsoft.com/office/powerpoint/2010/main" val="2552760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081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10673559" y="-1876360"/>
            <a:ext cx="10537869" cy="13575354"/>
          </a:xfrm>
          <a:custGeom>
            <a:avLst/>
            <a:gdLst/>
            <a:ahLst/>
            <a:cxnLst/>
            <a:rect l="l" t="t" r="r" b="b"/>
            <a:pathLst>
              <a:path w="10537869" h="13575354">
                <a:moveTo>
                  <a:pt x="0" y="0"/>
                </a:moveTo>
                <a:lnTo>
                  <a:pt x="10537868" y="0"/>
                </a:lnTo>
                <a:lnTo>
                  <a:pt x="10537868" y="13575354"/>
                </a:lnTo>
                <a:lnTo>
                  <a:pt x="0" y="13575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687928" y="4107814"/>
            <a:ext cx="5785416" cy="5785416"/>
          </a:xfrm>
          <a:custGeom>
            <a:avLst/>
            <a:gdLst/>
            <a:ahLst/>
            <a:cxnLst/>
            <a:rect l="l" t="t" r="r" b="b"/>
            <a:pathLst>
              <a:path w="5785416" h="5785416">
                <a:moveTo>
                  <a:pt x="0" y="0"/>
                </a:moveTo>
                <a:lnTo>
                  <a:pt x="5785416" y="0"/>
                </a:lnTo>
                <a:lnTo>
                  <a:pt x="5785416" y="5785416"/>
                </a:lnTo>
                <a:lnTo>
                  <a:pt x="0" y="5785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474892" y="1393198"/>
            <a:ext cx="5081705" cy="4300393"/>
          </a:xfrm>
          <a:custGeom>
            <a:avLst/>
            <a:gdLst/>
            <a:ahLst/>
            <a:cxnLst/>
            <a:rect l="l" t="t" r="r" b="b"/>
            <a:pathLst>
              <a:path w="5081705" h="4300393">
                <a:moveTo>
                  <a:pt x="0" y="0"/>
                </a:moveTo>
                <a:lnTo>
                  <a:pt x="5081705" y="0"/>
                </a:lnTo>
                <a:lnTo>
                  <a:pt x="5081705" y="4300392"/>
                </a:lnTo>
                <a:lnTo>
                  <a:pt x="0" y="4300392"/>
                </a:lnTo>
                <a:lnTo>
                  <a:pt x="0" y="0"/>
                </a:lnTo>
                <a:close/>
              </a:path>
            </a:pathLst>
          </a:custGeom>
          <a:blipFill>
            <a:blip r:embed="rId7">
              <a:alphaModFix amt="6000"/>
              <a:extLst>
                <a:ext uri="{96DAC541-7B7A-43D3-8B79-37D633B846F1}">
                  <asvg:svgBlip xmlns:asvg="http://schemas.microsoft.com/office/drawing/2016/SVG/main" r:embed="rId8"/>
                </a:ext>
              </a:extLst>
            </a:blip>
            <a:stretch>
              <a:fillRect/>
            </a:stretch>
          </a:blipFill>
        </p:spPr>
      </p:sp>
      <p:sp>
        <p:nvSpPr>
          <p:cNvPr id="8" name="Freeform 8"/>
          <p:cNvSpPr/>
          <p:nvPr/>
        </p:nvSpPr>
        <p:spPr>
          <a:xfrm>
            <a:off x="17359006" y="91533"/>
            <a:ext cx="928994" cy="972769"/>
          </a:xfrm>
          <a:custGeom>
            <a:avLst/>
            <a:gdLst/>
            <a:ahLst/>
            <a:cxnLst/>
            <a:rect l="l" t="t" r="r" b="b"/>
            <a:pathLst>
              <a:path w="928994" h="972769">
                <a:moveTo>
                  <a:pt x="0" y="0"/>
                </a:moveTo>
                <a:lnTo>
                  <a:pt x="928994" y="0"/>
                </a:lnTo>
                <a:lnTo>
                  <a:pt x="928994" y="972769"/>
                </a:lnTo>
                <a:lnTo>
                  <a:pt x="0" y="9727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TextBox 9"/>
          <p:cNvSpPr txBox="1"/>
          <p:nvPr/>
        </p:nvSpPr>
        <p:spPr>
          <a:xfrm>
            <a:off x="790626" y="481798"/>
            <a:ext cx="11796092" cy="1077218"/>
          </a:xfrm>
          <a:prstGeom prst="rect">
            <a:avLst/>
          </a:prstGeom>
        </p:spPr>
        <p:txBody>
          <a:bodyPr wrap="square"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Project Methodology</a:t>
            </a:r>
          </a:p>
        </p:txBody>
      </p:sp>
      <p:grpSp>
        <p:nvGrpSpPr>
          <p:cNvPr id="10" name="Group 10"/>
          <p:cNvGrpSpPr/>
          <p:nvPr/>
        </p:nvGrpSpPr>
        <p:grpSpPr>
          <a:xfrm>
            <a:off x="16219577" y="7351983"/>
            <a:ext cx="1187739" cy="11877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65BE"/>
            </a:solidFill>
            <a:ln w="85725" cap="sq">
              <a:solidFill>
                <a:srgbClr val="FFFFFF"/>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844492" y="2531785"/>
            <a:ext cx="13785908" cy="7386638"/>
          </a:xfrm>
          <a:prstGeom prst="rect">
            <a:avLst/>
          </a:prstGeom>
        </p:spPr>
        <p:txBody>
          <a:bodyPr wrap="square" lIns="0" tIns="0" rIns="0" bIns="0" rtlCol="0" anchor="t">
            <a:spAutoFit/>
          </a:bodyPr>
          <a:lstStyle/>
          <a:p>
            <a:pPr algn="just">
              <a:lnSpc>
                <a:spcPts val="3639"/>
              </a:lnSpc>
            </a:pPr>
            <a:r>
              <a:rPr lang="en-US" sz="3200" dirty="0">
                <a:solidFill>
                  <a:srgbClr val="000000"/>
                </a:solidFill>
                <a:latin typeface="Poppins"/>
                <a:ea typeface="Poppins"/>
                <a:cs typeface="Poppins"/>
                <a:sym typeface="Poppins"/>
              </a:rPr>
              <a:t>The Data Preprocessing step was further divided into 3;</a:t>
            </a:r>
          </a:p>
          <a:p>
            <a:pPr algn="just">
              <a:lnSpc>
                <a:spcPts val="3639"/>
              </a:lnSpc>
            </a:pPr>
            <a:endParaRPr lang="en-US" sz="3200" dirty="0">
              <a:solidFill>
                <a:srgbClr val="000000"/>
              </a:solidFill>
              <a:latin typeface="Poppins"/>
              <a:ea typeface="Poppins"/>
              <a:cs typeface="Poppins"/>
              <a:sym typeface="Poppins"/>
            </a:endParaRPr>
          </a:p>
          <a:p>
            <a:pPr marL="514350" indent="-514350" algn="just">
              <a:lnSpc>
                <a:spcPts val="3639"/>
              </a:lnSpc>
              <a:buAutoNum type="arabicParenR"/>
            </a:pPr>
            <a:r>
              <a:rPr lang="en-US" sz="3200" dirty="0">
                <a:solidFill>
                  <a:srgbClr val="0070C0"/>
                </a:solidFill>
                <a:latin typeface="Poppins"/>
                <a:ea typeface="Poppins"/>
                <a:cs typeface="Poppins"/>
                <a:sym typeface="Poppins"/>
              </a:rPr>
              <a:t>Filling missing values </a:t>
            </a:r>
          </a:p>
          <a:p>
            <a:pPr algn="just">
              <a:lnSpc>
                <a:spcPts val="3639"/>
              </a:lnSpc>
            </a:pPr>
            <a:r>
              <a:rPr lang="en-US" sz="3200" dirty="0">
                <a:solidFill>
                  <a:srgbClr val="000000"/>
                </a:solidFill>
                <a:latin typeface="Poppins"/>
                <a:ea typeface="Poppins"/>
                <a:cs typeface="Poppins"/>
                <a:sym typeface="Poppins"/>
              </a:rPr>
              <a:t>	Based on the Stakeholders directives, we were given a new                              	dataset with which we were able to impute the missing values.</a:t>
            </a:r>
          </a:p>
          <a:p>
            <a:pPr algn="just">
              <a:lnSpc>
                <a:spcPts val="3639"/>
              </a:lnSpc>
            </a:pPr>
            <a:endParaRPr lang="en-US" sz="3200" dirty="0">
              <a:solidFill>
                <a:srgbClr val="000000"/>
              </a:solidFill>
              <a:latin typeface="Poppins"/>
              <a:ea typeface="Poppins"/>
              <a:cs typeface="Poppins"/>
              <a:sym typeface="Poppins"/>
            </a:endParaRPr>
          </a:p>
          <a:p>
            <a:pPr algn="just">
              <a:lnSpc>
                <a:spcPts val="3639"/>
              </a:lnSpc>
            </a:pPr>
            <a:r>
              <a:rPr lang="en-US" sz="3200" dirty="0">
                <a:solidFill>
                  <a:srgbClr val="0070C0"/>
                </a:solidFill>
                <a:latin typeface="Poppins"/>
                <a:ea typeface="Poppins"/>
                <a:cs typeface="Poppins"/>
                <a:sym typeface="Poppins"/>
              </a:rPr>
              <a:t>2) Data Validation</a:t>
            </a:r>
          </a:p>
          <a:p>
            <a:pPr algn="just">
              <a:lnSpc>
                <a:spcPts val="3639"/>
              </a:lnSpc>
            </a:pPr>
            <a:r>
              <a:rPr lang="en-US" sz="3200" dirty="0">
                <a:solidFill>
                  <a:srgbClr val="000000"/>
                </a:solidFill>
                <a:latin typeface="Poppins"/>
                <a:ea typeface="Poppins"/>
                <a:cs typeface="Poppins"/>
                <a:sym typeface="Poppins"/>
              </a:rPr>
              <a:t>	All features were ensured to be in the right data types 	according to the given data dictionary.</a:t>
            </a:r>
          </a:p>
          <a:p>
            <a:pPr algn="just">
              <a:lnSpc>
                <a:spcPts val="3639"/>
              </a:lnSpc>
            </a:pPr>
            <a:endParaRPr lang="en-US" sz="3200" dirty="0">
              <a:solidFill>
                <a:srgbClr val="000000"/>
              </a:solidFill>
              <a:latin typeface="Poppins"/>
              <a:ea typeface="Poppins"/>
              <a:cs typeface="Poppins"/>
              <a:sym typeface="Poppins"/>
            </a:endParaRPr>
          </a:p>
          <a:p>
            <a:pPr algn="just">
              <a:lnSpc>
                <a:spcPts val="3639"/>
              </a:lnSpc>
            </a:pPr>
            <a:r>
              <a:rPr lang="en-US" sz="3200" dirty="0">
                <a:solidFill>
                  <a:srgbClr val="0070C0"/>
                </a:solidFill>
                <a:latin typeface="Poppins"/>
                <a:ea typeface="Poppins"/>
                <a:cs typeface="Poppins"/>
                <a:sym typeface="Poppins"/>
              </a:rPr>
              <a:t>3) Feature Engineering</a:t>
            </a:r>
          </a:p>
          <a:p>
            <a:pPr algn="just">
              <a:lnSpc>
                <a:spcPts val="3639"/>
              </a:lnSpc>
            </a:pPr>
            <a:r>
              <a:rPr lang="en-US" sz="3200" dirty="0">
                <a:solidFill>
                  <a:srgbClr val="0070C0"/>
                </a:solidFill>
                <a:latin typeface="Poppins"/>
                <a:ea typeface="Poppins"/>
                <a:cs typeface="Poppins"/>
                <a:sym typeface="Poppins"/>
              </a:rPr>
              <a:t>	</a:t>
            </a:r>
            <a:r>
              <a:rPr lang="en-US" sz="3200" dirty="0">
                <a:latin typeface="Poppins"/>
                <a:ea typeface="Poppins"/>
                <a:cs typeface="Poppins"/>
                <a:sym typeface="Poppins"/>
              </a:rPr>
              <a:t>According to the research we did, we were able to create a 	new feature called </a:t>
            </a:r>
            <a:r>
              <a:rPr lang="en-US" sz="3200" dirty="0">
                <a:solidFill>
                  <a:srgbClr val="0070C0"/>
                </a:solidFill>
                <a:latin typeface="Poppins"/>
                <a:ea typeface="Poppins"/>
                <a:cs typeface="Poppins"/>
                <a:sym typeface="Poppins"/>
              </a:rPr>
              <a:t>BMI Status </a:t>
            </a:r>
            <a:r>
              <a:rPr lang="en-US" sz="3200" dirty="0">
                <a:latin typeface="Poppins"/>
                <a:ea typeface="Poppins"/>
                <a:cs typeface="Poppins"/>
                <a:sym typeface="Poppins"/>
              </a:rPr>
              <a:t>which helps categorize each 	person into based on their BMI values.</a:t>
            </a:r>
          </a:p>
          <a:p>
            <a:pPr algn="just">
              <a:lnSpc>
                <a:spcPts val="3639"/>
              </a:lnSpc>
            </a:pPr>
            <a:r>
              <a:rPr lang="en-US" sz="3200" dirty="0">
                <a:latin typeface="Poppins"/>
                <a:ea typeface="Poppins"/>
                <a:cs typeface="Poppins"/>
                <a:sym typeface="Poppins"/>
              </a:rPr>
              <a:t>	</a:t>
            </a:r>
            <a:r>
              <a:rPr lang="en-US" sz="2400" dirty="0">
                <a:solidFill>
                  <a:srgbClr val="0070C0"/>
                </a:solidFill>
                <a:latin typeface="Poppins"/>
                <a:ea typeface="Poppins"/>
                <a:cs typeface="Poppins"/>
                <a:sym typeface="Poppins"/>
              </a:rPr>
              <a:t>'Underweight', 'Healthy Weight', 'Overweight', 'Low Risk Obesity’,</a:t>
            </a:r>
          </a:p>
          <a:p>
            <a:pPr algn="just">
              <a:lnSpc>
                <a:spcPts val="3639"/>
              </a:lnSpc>
            </a:pPr>
            <a:r>
              <a:rPr lang="en-US" sz="2400" dirty="0">
                <a:solidFill>
                  <a:srgbClr val="0070C0"/>
                </a:solidFill>
                <a:latin typeface="Poppins"/>
                <a:ea typeface="Poppins"/>
                <a:cs typeface="Poppins"/>
                <a:sym typeface="Poppins"/>
              </a:rPr>
              <a:t> 	'High Risk Obesity’, ‘Moderate Risk Obesity’</a:t>
            </a:r>
            <a:endParaRPr lang="en-US" sz="3200" dirty="0">
              <a:solidFill>
                <a:srgbClr val="0070C0"/>
              </a:solidFill>
              <a:latin typeface="Poppins"/>
              <a:ea typeface="Poppins"/>
              <a:cs typeface="Poppins"/>
              <a:sym typeface="Poppins"/>
            </a:endParaRPr>
          </a:p>
        </p:txBody>
      </p:sp>
      <p:sp>
        <p:nvSpPr>
          <p:cNvPr id="14" name="TextBox 9">
            <a:extLst>
              <a:ext uri="{FF2B5EF4-FFF2-40B4-BE49-F238E27FC236}">
                <a16:creationId xmlns:a16="http://schemas.microsoft.com/office/drawing/2014/main" id="{FADB1983-C44D-4408-8CD4-28BF5B7BAA69}"/>
              </a:ext>
            </a:extLst>
          </p:cNvPr>
          <p:cNvSpPr txBox="1"/>
          <p:nvPr/>
        </p:nvSpPr>
        <p:spPr>
          <a:xfrm>
            <a:off x="790626" y="1272870"/>
            <a:ext cx="11796092" cy="956096"/>
          </a:xfrm>
          <a:prstGeom prst="rect">
            <a:avLst/>
          </a:prstGeom>
        </p:spPr>
        <p:txBody>
          <a:bodyPr wrap="square" lIns="0" tIns="0" rIns="0" bIns="0" rtlCol="0" anchor="t">
            <a:spAutoFit/>
          </a:bodyPr>
          <a:lstStyle/>
          <a:p>
            <a:pPr algn="l">
              <a:lnSpc>
                <a:spcPts val="8400"/>
              </a:lnSpc>
            </a:pPr>
            <a:r>
              <a:rPr lang="en-US" sz="4400" b="1" dirty="0">
                <a:solidFill>
                  <a:srgbClr val="0665BE"/>
                </a:solidFill>
                <a:latin typeface="Gordita Bold"/>
                <a:ea typeface="Gordita Bold"/>
                <a:cs typeface="Gordita Bold"/>
                <a:sym typeface="Gordita Bold"/>
              </a:rPr>
              <a:t>Data Preprocessing</a:t>
            </a:r>
          </a:p>
        </p:txBody>
      </p:sp>
      <p:pic>
        <p:nvPicPr>
          <p:cNvPr id="21" name="Picture 20">
            <a:extLst>
              <a:ext uri="{FF2B5EF4-FFF2-40B4-BE49-F238E27FC236}">
                <a16:creationId xmlns:a16="http://schemas.microsoft.com/office/drawing/2014/main" id="{82238577-C4D3-481F-AD3C-817F18FB162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097352" y="3624202"/>
            <a:ext cx="5836784" cy="5425984"/>
          </a:xfrm>
          <a:prstGeom prst="rect">
            <a:avLst/>
          </a:prstGeom>
        </p:spPr>
      </p:pic>
      <p:sp>
        <p:nvSpPr>
          <p:cNvPr id="22" name="TextBox 21">
            <a:extLst>
              <a:ext uri="{FF2B5EF4-FFF2-40B4-BE49-F238E27FC236}">
                <a16:creationId xmlns:a16="http://schemas.microsoft.com/office/drawing/2014/main" id="{FB3E6006-8932-4E3E-AEF7-1E3A0643D4DF}"/>
              </a:ext>
            </a:extLst>
          </p:cNvPr>
          <p:cNvSpPr txBox="1"/>
          <p:nvPr/>
        </p:nvSpPr>
        <p:spPr>
          <a:xfrm>
            <a:off x="15301857" y="1167456"/>
            <a:ext cx="5836784" cy="1938992"/>
          </a:xfrm>
          <a:prstGeom prst="rect">
            <a:avLst/>
          </a:prstGeom>
          <a:noFill/>
        </p:spPr>
        <p:txBody>
          <a:bodyPr wrap="square" rtlCol="0">
            <a:spAutoFit/>
          </a:bodyPr>
          <a:lstStyle/>
          <a:p>
            <a:r>
              <a:rPr lang="en-US" sz="2000" dirty="0">
                <a:solidFill>
                  <a:schemeClr val="bg1"/>
                </a:solidFill>
              </a:rPr>
              <a:t>Underweight --- Less than 18.5</a:t>
            </a:r>
          </a:p>
          <a:p>
            <a:r>
              <a:rPr lang="en-US" sz="2000" dirty="0">
                <a:solidFill>
                  <a:schemeClr val="bg1"/>
                </a:solidFill>
              </a:rPr>
              <a:t>Healthy weight --- 18.5 - 24.9</a:t>
            </a:r>
          </a:p>
          <a:p>
            <a:r>
              <a:rPr lang="en-US" sz="2000" dirty="0">
                <a:solidFill>
                  <a:schemeClr val="bg1"/>
                </a:solidFill>
              </a:rPr>
              <a:t>Overweight --- 25.0 - 29. -- Not Obese</a:t>
            </a:r>
          </a:p>
          <a:p>
            <a:r>
              <a:rPr lang="en-US" sz="2000" dirty="0">
                <a:solidFill>
                  <a:schemeClr val="bg1"/>
                </a:solidFill>
              </a:rPr>
              <a:t>Low Risk --30.0 - 34.9 -- Class 1 Obesity</a:t>
            </a:r>
          </a:p>
          <a:p>
            <a:r>
              <a:rPr lang="en-US" sz="2000" dirty="0">
                <a:solidFill>
                  <a:schemeClr val="bg1"/>
                </a:solidFill>
              </a:rPr>
              <a:t>Moderate Risk --- 35.0 - 39.9 Class 2 Obesity</a:t>
            </a:r>
          </a:p>
          <a:p>
            <a:r>
              <a:rPr lang="en-US" sz="2000" dirty="0">
                <a:solidFill>
                  <a:schemeClr val="bg1"/>
                </a:solidFill>
              </a:rPr>
              <a:t>High Risk --- equal or greater than 40.0 Class 3 Obesity</a:t>
            </a:r>
          </a:p>
        </p:txBody>
      </p:sp>
    </p:spTree>
    <p:extLst>
      <p:ext uri="{BB962C8B-B14F-4D97-AF65-F5344CB8AC3E}">
        <p14:creationId xmlns:p14="http://schemas.microsoft.com/office/powerpoint/2010/main" val="3470185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081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10673559" y="-1876360"/>
            <a:ext cx="10537869" cy="13575354"/>
          </a:xfrm>
          <a:custGeom>
            <a:avLst/>
            <a:gdLst/>
            <a:ahLst/>
            <a:cxnLst/>
            <a:rect l="l" t="t" r="r" b="b"/>
            <a:pathLst>
              <a:path w="10537869" h="13575354">
                <a:moveTo>
                  <a:pt x="0" y="0"/>
                </a:moveTo>
                <a:lnTo>
                  <a:pt x="10537868" y="0"/>
                </a:lnTo>
                <a:lnTo>
                  <a:pt x="10537868" y="13575354"/>
                </a:lnTo>
                <a:lnTo>
                  <a:pt x="0" y="13575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687928" y="4107814"/>
            <a:ext cx="5785416" cy="5785416"/>
          </a:xfrm>
          <a:custGeom>
            <a:avLst/>
            <a:gdLst/>
            <a:ahLst/>
            <a:cxnLst/>
            <a:rect l="l" t="t" r="r" b="b"/>
            <a:pathLst>
              <a:path w="5785416" h="5785416">
                <a:moveTo>
                  <a:pt x="0" y="0"/>
                </a:moveTo>
                <a:lnTo>
                  <a:pt x="5785416" y="0"/>
                </a:lnTo>
                <a:lnTo>
                  <a:pt x="5785416" y="5785416"/>
                </a:lnTo>
                <a:lnTo>
                  <a:pt x="0" y="5785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7359006" y="91533"/>
            <a:ext cx="928994" cy="972769"/>
          </a:xfrm>
          <a:custGeom>
            <a:avLst/>
            <a:gdLst/>
            <a:ahLst/>
            <a:cxnLst/>
            <a:rect l="l" t="t" r="r" b="b"/>
            <a:pathLst>
              <a:path w="928994" h="972769">
                <a:moveTo>
                  <a:pt x="0" y="0"/>
                </a:moveTo>
                <a:lnTo>
                  <a:pt x="928994" y="0"/>
                </a:lnTo>
                <a:lnTo>
                  <a:pt x="928994" y="972769"/>
                </a:lnTo>
                <a:lnTo>
                  <a:pt x="0" y="9727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790626" y="481798"/>
            <a:ext cx="11796092" cy="1077218"/>
          </a:xfrm>
          <a:prstGeom prst="rect">
            <a:avLst/>
          </a:prstGeom>
        </p:spPr>
        <p:txBody>
          <a:bodyPr wrap="square"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Project Methodology</a:t>
            </a:r>
          </a:p>
        </p:txBody>
      </p:sp>
      <p:grpSp>
        <p:nvGrpSpPr>
          <p:cNvPr id="10" name="Group 10"/>
          <p:cNvGrpSpPr/>
          <p:nvPr/>
        </p:nvGrpSpPr>
        <p:grpSpPr>
          <a:xfrm>
            <a:off x="16219577" y="7351983"/>
            <a:ext cx="1187739" cy="11877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65BE"/>
            </a:solidFill>
            <a:ln w="85725" cap="sq">
              <a:solidFill>
                <a:srgbClr val="FFFFFF"/>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4" name="TextBox 9">
            <a:extLst>
              <a:ext uri="{FF2B5EF4-FFF2-40B4-BE49-F238E27FC236}">
                <a16:creationId xmlns:a16="http://schemas.microsoft.com/office/drawing/2014/main" id="{FADB1983-C44D-4408-8CD4-28BF5B7BAA69}"/>
              </a:ext>
            </a:extLst>
          </p:cNvPr>
          <p:cNvSpPr txBox="1"/>
          <p:nvPr/>
        </p:nvSpPr>
        <p:spPr>
          <a:xfrm>
            <a:off x="790626" y="1272870"/>
            <a:ext cx="11796092" cy="956096"/>
          </a:xfrm>
          <a:prstGeom prst="rect">
            <a:avLst/>
          </a:prstGeom>
        </p:spPr>
        <p:txBody>
          <a:bodyPr wrap="square" lIns="0" tIns="0" rIns="0" bIns="0" rtlCol="0" anchor="t">
            <a:spAutoFit/>
          </a:bodyPr>
          <a:lstStyle/>
          <a:p>
            <a:pPr algn="l">
              <a:lnSpc>
                <a:spcPts val="8400"/>
              </a:lnSpc>
            </a:pPr>
            <a:r>
              <a:rPr lang="en-US" sz="4400" b="1" dirty="0">
                <a:solidFill>
                  <a:srgbClr val="0665BE"/>
                </a:solidFill>
                <a:latin typeface="Gordita Bold"/>
                <a:ea typeface="Gordita Bold"/>
                <a:cs typeface="Gordita Bold"/>
                <a:sym typeface="Gordita Bold"/>
              </a:rPr>
              <a:t>Exploratory Data Analysis</a:t>
            </a:r>
          </a:p>
        </p:txBody>
      </p:sp>
      <p:pic>
        <p:nvPicPr>
          <p:cNvPr id="7" name="Picture 6">
            <a:extLst>
              <a:ext uri="{FF2B5EF4-FFF2-40B4-BE49-F238E27FC236}">
                <a16:creationId xmlns:a16="http://schemas.microsoft.com/office/drawing/2014/main" id="{346C1CDF-7137-4B78-90E3-E6E3BA9E37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0625" y="2705100"/>
            <a:ext cx="5850091" cy="4495800"/>
          </a:xfrm>
          <a:prstGeom prst="rect">
            <a:avLst/>
          </a:prstGeom>
        </p:spPr>
      </p:pic>
      <p:pic>
        <p:nvPicPr>
          <p:cNvPr id="16" name="Picture 15">
            <a:extLst>
              <a:ext uri="{FF2B5EF4-FFF2-40B4-BE49-F238E27FC236}">
                <a16:creationId xmlns:a16="http://schemas.microsoft.com/office/drawing/2014/main" id="{AF4D76D1-6288-4EA7-BD6E-63EFF1D662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1999" y="2668683"/>
            <a:ext cx="6090597" cy="4683300"/>
          </a:xfrm>
          <a:prstGeom prst="rect">
            <a:avLst/>
          </a:prstGeom>
        </p:spPr>
      </p:pic>
      <p:sp>
        <p:nvSpPr>
          <p:cNvPr id="17" name="TextBox 16">
            <a:extLst>
              <a:ext uri="{FF2B5EF4-FFF2-40B4-BE49-F238E27FC236}">
                <a16:creationId xmlns:a16="http://schemas.microsoft.com/office/drawing/2014/main" id="{D443906B-50A0-4324-9708-D98E8EF2C619}"/>
              </a:ext>
            </a:extLst>
          </p:cNvPr>
          <p:cNvSpPr txBox="1"/>
          <p:nvPr/>
        </p:nvSpPr>
        <p:spPr>
          <a:xfrm>
            <a:off x="1143000" y="7581900"/>
            <a:ext cx="11049000"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left Density plot shows the distribution shows the distribution of the BMI feature, showing a Right Skewed distribution.</a:t>
            </a:r>
          </a:p>
          <a:p>
            <a:pPr marL="285750" indent="-285750">
              <a:buFont typeface="Arial" panose="020B0604020202020204" pitchFamily="34" charset="0"/>
              <a:buChar char="•"/>
            </a:pPr>
            <a:r>
              <a:rPr lang="en-US" sz="2000" dirty="0"/>
              <a:t>Since one of the look out of the project is to track High Risk Patients of Hypertension. The Right distribution shows the distribution of the High Risk Persons based on the new features created.</a:t>
            </a:r>
          </a:p>
        </p:txBody>
      </p:sp>
    </p:spTree>
    <p:extLst>
      <p:ext uri="{BB962C8B-B14F-4D97-AF65-F5344CB8AC3E}">
        <p14:creationId xmlns:p14="http://schemas.microsoft.com/office/powerpoint/2010/main" val="382814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081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10673559" y="-1876360"/>
            <a:ext cx="10537869" cy="13575354"/>
          </a:xfrm>
          <a:custGeom>
            <a:avLst/>
            <a:gdLst/>
            <a:ahLst/>
            <a:cxnLst/>
            <a:rect l="l" t="t" r="r" b="b"/>
            <a:pathLst>
              <a:path w="10537869" h="13575354">
                <a:moveTo>
                  <a:pt x="0" y="0"/>
                </a:moveTo>
                <a:lnTo>
                  <a:pt x="10537868" y="0"/>
                </a:lnTo>
                <a:lnTo>
                  <a:pt x="10537868" y="13575354"/>
                </a:lnTo>
                <a:lnTo>
                  <a:pt x="0" y="13575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687928" y="4107814"/>
            <a:ext cx="5785416" cy="5785416"/>
          </a:xfrm>
          <a:custGeom>
            <a:avLst/>
            <a:gdLst/>
            <a:ahLst/>
            <a:cxnLst/>
            <a:rect l="l" t="t" r="r" b="b"/>
            <a:pathLst>
              <a:path w="5785416" h="5785416">
                <a:moveTo>
                  <a:pt x="0" y="0"/>
                </a:moveTo>
                <a:lnTo>
                  <a:pt x="5785416" y="0"/>
                </a:lnTo>
                <a:lnTo>
                  <a:pt x="5785416" y="5785416"/>
                </a:lnTo>
                <a:lnTo>
                  <a:pt x="0" y="5785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7359006" y="91533"/>
            <a:ext cx="928994" cy="972769"/>
          </a:xfrm>
          <a:custGeom>
            <a:avLst/>
            <a:gdLst/>
            <a:ahLst/>
            <a:cxnLst/>
            <a:rect l="l" t="t" r="r" b="b"/>
            <a:pathLst>
              <a:path w="928994" h="972769">
                <a:moveTo>
                  <a:pt x="0" y="0"/>
                </a:moveTo>
                <a:lnTo>
                  <a:pt x="928994" y="0"/>
                </a:lnTo>
                <a:lnTo>
                  <a:pt x="928994" y="972769"/>
                </a:lnTo>
                <a:lnTo>
                  <a:pt x="0" y="9727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790626" y="481798"/>
            <a:ext cx="11796092" cy="1077218"/>
          </a:xfrm>
          <a:prstGeom prst="rect">
            <a:avLst/>
          </a:prstGeom>
        </p:spPr>
        <p:txBody>
          <a:bodyPr wrap="square"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Project Methodology</a:t>
            </a:r>
          </a:p>
        </p:txBody>
      </p:sp>
      <p:grpSp>
        <p:nvGrpSpPr>
          <p:cNvPr id="10" name="Group 10"/>
          <p:cNvGrpSpPr/>
          <p:nvPr/>
        </p:nvGrpSpPr>
        <p:grpSpPr>
          <a:xfrm>
            <a:off x="16219577" y="7351983"/>
            <a:ext cx="1187739" cy="11877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65BE"/>
            </a:solidFill>
            <a:ln w="85725" cap="sq">
              <a:solidFill>
                <a:srgbClr val="FFFFFF"/>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4" name="TextBox 9">
            <a:extLst>
              <a:ext uri="{FF2B5EF4-FFF2-40B4-BE49-F238E27FC236}">
                <a16:creationId xmlns:a16="http://schemas.microsoft.com/office/drawing/2014/main" id="{FADB1983-C44D-4408-8CD4-28BF5B7BAA69}"/>
              </a:ext>
            </a:extLst>
          </p:cNvPr>
          <p:cNvSpPr txBox="1"/>
          <p:nvPr/>
        </p:nvSpPr>
        <p:spPr>
          <a:xfrm>
            <a:off x="790626" y="1272870"/>
            <a:ext cx="11796092" cy="956096"/>
          </a:xfrm>
          <a:prstGeom prst="rect">
            <a:avLst/>
          </a:prstGeom>
        </p:spPr>
        <p:txBody>
          <a:bodyPr wrap="square" lIns="0" tIns="0" rIns="0" bIns="0" rtlCol="0" anchor="t">
            <a:spAutoFit/>
          </a:bodyPr>
          <a:lstStyle/>
          <a:p>
            <a:pPr algn="l">
              <a:lnSpc>
                <a:spcPts val="8400"/>
              </a:lnSpc>
            </a:pPr>
            <a:r>
              <a:rPr lang="en-US" sz="4400" b="1" dirty="0">
                <a:solidFill>
                  <a:srgbClr val="0665BE"/>
                </a:solidFill>
                <a:latin typeface="Gordita Bold"/>
                <a:ea typeface="Gordita Bold"/>
                <a:cs typeface="Gordita Bold"/>
                <a:sym typeface="Gordita Bold"/>
              </a:rPr>
              <a:t>Exploratory Data Analysis</a:t>
            </a:r>
          </a:p>
        </p:txBody>
      </p:sp>
      <p:sp>
        <p:nvSpPr>
          <p:cNvPr id="17" name="TextBox 16">
            <a:extLst>
              <a:ext uri="{FF2B5EF4-FFF2-40B4-BE49-F238E27FC236}">
                <a16:creationId xmlns:a16="http://schemas.microsoft.com/office/drawing/2014/main" id="{D443906B-50A0-4324-9708-D98E8EF2C619}"/>
              </a:ext>
            </a:extLst>
          </p:cNvPr>
          <p:cNvSpPr txBox="1"/>
          <p:nvPr/>
        </p:nvSpPr>
        <p:spPr>
          <a:xfrm>
            <a:off x="1271516" y="2319392"/>
            <a:ext cx="12002627" cy="400110"/>
          </a:xfrm>
          <a:prstGeom prst="rect">
            <a:avLst/>
          </a:prstGeom>
          <a:noFill/>
        </p:spPr>
        <p:txBody>
          <a:bodyPr wrap="square" rtlCol="0">
            <a:spAutoFit/>
          </a:bodyPr>
          <a:lstStyle/>
          <a:p>
            <a:r>
              <a:rPr lang="en-US" sz="2000" b="1" dirty="0"/>
              <a:t>Distribution of Hypertensive Patients				Distribution of Non-Hypertensive Patients</a:t>
            </a:r>
          </a:p>
        </p:txBody>
      </p:sp>
      <p:pic>
        <p:nvPicPr>
          <p:cNvPr id="6" name="Picture 5">
            <a:extLst>
              <a:ext uri="{FF2B5EF4-FFF2-40B4-BE49-F238E27FC236}">
                <a16:creationId xmlns:a16="http://schemas.microsoft.com/office/drawing/2014/main" id="{BE855855-FB92-4D37-8BA8-53D449F976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29600" y="2880681"/>
            <a:ext cx="5039428" cy="3905795"/>
          </a:xfrm>
          <a:prstGeom prst="rect">
            <a:avLst/>
          </a:prstGeom>
        </p:spPr>
      </p:pic>
      <p:pic>
        <p:nvPicPr>
          <p:cNvPr id="15" name="Picture 14">
            <a:extLst>
              <a:ext uri="{FF2B5EF4-FFF2-40B4-BE49-F238E27FC236}">
                <a16:creationId xmlns:a16="http://schemas.microsoft.com/office/drawing/2014/main" id="{A8834D9D-8313-4DC1-9779-707B52C125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9798" y="2880681"/>
            <a:ext cx="5058481" cy="3934374"/>
          </a:xfrm>
          <a:prstGeom prst="rect">
            <a:avLst/>
          </a:prstGeom>
        </p:spPr>
      </p:pic>
      <p:sp>
        <p:nvSpPr>
          <p:cNvPr id="18" name="TextBox 17">
            <a:extLst>
              <a:ext uri="{FF2B5EF4-FFF2-40B4-BE49-F238E27FC236}">
                <a16:creationId xmlns:a16="http://schemas.microsoft.com/office/drawing/2014/main" id="{DE88D313-E32F-4C2D-9546-F1BB2FF04A7B}"/>
              </a:ext>
            </a:extLst>
          </p:cNvPr>
          <p:cNvSpPr txBox="1"/>
          <p:nvPr/>
        </p:nvSpPr>
        <p:spPr>
          <a:xfrm>
            <a:off x="1203277" y="7242994"/>
            <a:ext cx="1104900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BMI distribution of both classes of people shows no distinct contrast, which indicates that in relative to Hypertension, the measure of BMI is not a strong indictor for Hypertension.</a:t>
            </a:r>
          </a:p>
        </p:txBody>
      </p:sp>
    </p:spTree>
    <p:extLst>
      <p:ext uri="{BB962C8B-B14F-4D97-AF65-F5344CB8AC3E}">
        <p14:creationId xmlns:p14="http://schemas.microsoft.com/office/powerpoint/2010/main" val="7248516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TotalTime>
  <Words>1247</Words>
  <Application>Microsoft Office PowerPoint</Application>
  <PresentationFormat>Custom</PresentationFormat>
  <Paragraphs>131</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Gordita</vt:lpstr>
      <vt:lpstr>Arial</vt:lpstr>
      <vt:lpstr>Gordita Bold</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Healthcare</dc:title>
  <dc:creator>OLADOYINBO BABATUNDE</dc:creator>
  <cp:lastModifiedBy>OLADOYINBO BABATUNDE</cp:lastModifiedBy>
  <cp:revision>41</cp:revision>
  <dcterms:created xsi:type="dcterms:W3CDTF">2006-08-16T00:00:00Z</dcterms:created>
  <dcterms:modified xsi:type="dcterms:W3CDTF">2025-03-29T17:57:05Z</dcterms:modified>
  <dc:identifier>DAGhtgr15k4</dc:identifier>
</cp:coreProperties>
</file>